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85B"/>
    <a:srgbClr val="3D536B"/>
    <a:srgbClr val="B1C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94660"/>
  </p:normalViewPr>
  <p:slideViewPr>
    <p:cSldViewPr>
      <p:cViewPr varScale="1">
        <p:scale>
          <a:sx n="70" d="100"/>
          <a:sy n="70" d="100"/>
        </p:scale>
        <p:origin x="327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28600" y="920496"/>
            <a:ext cx="7315200" cy="0"/>
          </a:xfrm>
          <a:custGeom>
            <a:avLst/>
            <a:gdLst/>
            <a:ahLst/>
            <a:cxnLst/>
            <a:rect l="l" t="t" r="r" b="b"/>
            <a:pathLst>
              <a:path w="7315200">
                <a:moveTo>
                  <a:pt x="0" y="0"/>
                </a:moveTo>
                <a:lnTo>
                  <a:pt x="7315200" y="0"/>
                </a:lnTo>
              </a:path>
            </a:pathLst>
          </a:custGeom>
          <a:ln w="12700">
            <a:solidFill>
              <a:srgbClr val="C5A052"/>
            </a:solidFill>
          </a:ln>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2/13/2024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dviserinfo.sec.gov/firm/summary/285485" TargetMode="External"/><Relationship Id="rId2" Type="http://schemas.openxmlformats.org/officeDocument/2006/relationships/hyperlink" Target="https://www.investor.gov/CRS" TargetMode="Externa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dviserinfo.sec.gov/firm/summary/285485"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hyperlink" Target="http://www.adviserinfo.sec.gov/" TargetMode="External"/><Relationship Id="rId4" Type="http://schemas.openxmlformats.org/officeDocument/2006/relationships/hyperlink" Target="http://www.principalstreet.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rincipalstreet.com/"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076898" y="926591"/>
            <a:ext cx="1466299" cy="349250"/>
          </a:xfrm>
          <a:custGeom>
            <a:avLst/>
            <a:gdLst/>
            <a:ahLst/>
            <a:cxnLst/>
            <a:rect l="l" t="t" r="r" b="b"/>
            <a:pathLst>
              <a:path w="1257300" h="349250">
                <a:moveTo>
                  <a:pt x="1257300" y="0"/>
                </a:moveTo>
                <a:lnTo>
                  <a:pt x="0" y="0"/>
                </a:lnTo>
                <a:lnTo>
                  <a:pt x="0" y="348996"/>
                </a:lnTo>
                <a:lnTo>
                  <a:pt x="1257300" y="348996"/>
                </a:lnTo>
                <a:lnTo>
                  <a:pt x="1257300" y="0"/>
                </a:lnTo>
                <a:close/>
              </a:path>
            </a:pathLst>
          </a:custGeom>
          <a:solidFill>
            <a:srgbClr val="C5A052"/>
          </a:solidFill>
        </p:spPr>
        <p:txBody>
          <a:bodyPr wrap="square" lIns="0" tIns="0" rIns="0" bIns="0" rtlCol="0"/>
          <a:lstStyle/>
          <a:p>
            <a:endParaRPr dirty="0"/>
          </a:p>
        </p:txBody>
      </p:sp>
      <p:sp>
        <p:nvSpPr>
          <p:cNvPr id="5" name="object 5"/>
          <p:cNvSpPr txBox="1"/>
          <p:nvPr/>
        </p:nvSpPr>
        <p:spPr>
          <a:xfrm>
            <a:off x="4095115" y="383895"/>
            <a:ext cx="3423285" cy="476884"/>
          </a:xfrm>
          <a:prstGeom prst="rect">
            <a:avLst/>
          </a:prstGeom>
        </p:spPr>
        <p:txBody>
          <a:bodyPr vert="horz" wrap="square" lIns="0" tIns="24765" rIns="0" bIns="0" rtlCol="0">
            <a:spAutoFit/>
          </a:bodyPr>
          <a:lstStyle/>
          <a:p>
            <a:pPr marR="5080" algn="r">
              <a:lnSpc>
                <a:spcPct val="100000"/>
              </a:lnSpc>
              <a:spcBef>
                <a:spcPts val="195"/>
              </a:spcBef>
            </a:pPr>
            <a:r>
              <a:rPr sz="1400" spc="35" dirty="0">
                <a:solidFill>
                  <a:srgbClr val="3B526B"/>
                </a:solidFill>
                <a:latin typeface="Times New Roman"/>
                <a:cs typeface="Times New Roman"/>
              </a:rPr>
              <a:t>CUSTOMER</a:t>
            </a:r>
            <a:r>
              <a:rPr sz="1400" spc="90" dirty="0">
                <a:solidFill>
                  <a:srgbClr val="3B526B"/>
                </a:solidFill>
                <a:latin typeface="Times New Roman"/>
                <a:cs typeface="Times New Roman"/>
              </a:rPr>
              <a:t> </a:t>
            </a:r>
            <a:r>
              <a:rPr sz="1400" spc="25" dirty="0">
                <a:solidFill>
                  <a:srgbClr val="3B526B"/>
                </a:solidFill>
                <a:latin typeface="Times New Roman"/>
                <a:cs typeface="Times New Roman"/>
              </a:rPr>
              <a:t>RELATIONSHIP</a:t>
            </a:r>
            <a:r>
              <a:rPr sz="1400" spc="90" dirty="0">
                <a:solidFill>
                  <a:srgbClr val="3B526B"/>
                </a:solidFill>
                <a:latin typeface="Times New Roman"/>
                <a:cs typeface="Times New Roman"/>
              </a:rPr>
              <a:t> </a:t>
            </a:r>
            <a:r>
              <a:rPr sz="1400" spc="30" dirty="0">
                <a:solidFill>
                  <a:srgbClr val="3B526B"/>
                </a:solidFill>
                <a:latin typeface="Times New Roman"/>
                <a:cs typeface="Times New Roman"/>
              </a:rPr>
              <a:t>SUMMARY</a:t>
            </a:r>
            <a:endParaRPr sz="1400" dirty="0">
              <a:latin typeface="Times New Roman"/>
              <a:cs typeface="Times New Roman"/>
            </a:endParaRPr>
          </a:p>
          <a:p>
            <a:pPr marR="10795" algn="r">
              <a:lnSpc>
                <a:spcPct val="100000"/>
              </a:lnSpc>
              <a:spcBef>
                <a:spcPts val="95"/>
              </a:spcBef>
            </a:pPr>
            <a:r>
              <a:rPr sz="1400" spc="50" dirty="0">
                <a:solidFill>
                  <a:srgbClr val="3B526B"/>
                </a:solidFill>
                <a:latin typeface="Times New Roman"/>
                <a:cs typeface="Times New Roman"/>
              </a:rPr>
              <a:t>(FORM</a:t>
            </a:r>
            <a:r>
              <a:rPr sz="1400" spc="10" dirty="0">
                <a:solidFill>
                  <a:srgbClr val="3B526B"/>
                </a:solidFill>
                <a:latin typeface="Times New Roman"/>
                <a:cs typeface="Times New Roman"/>
              </a:rPr>
              <a:t> </a:t>
            </a:r>
            <a:r>
              <a:rPr sz="1400" spc="35" dirty="0">
                <a:solidFill>
                  <a:srgbClr val="3B526B"/>
                </a:solidFill>
                <a:latin typeface="Times New Roman"/>
                <a:cs typeface="Times New Roman"/>
              </a:rPr>
              <a:t>CRS)</a:t>
            </a:r>
            <a:endParaRPr sz="1400" dirty="0">
              <a:latin typeface="Times New Roman"/>
              <a:cs typeface="Times New Roman"/>
            </a:endParaRPr>
          </a:p>
        </p:txBody>
      </p:sp>
      <p:graphicFrame>
        <p:nvGraphicFramePr>
          <p:cNvPr id="6" name="object 6"/>
          <p:cNvGraphicFramePr>
            <a:graphicFrameLocks noGrp="1"/>
          </p:cNvGraphicFramePr>
          <p:nvPr>
            <p:extLst>
              <p:ext uri="{D42A27DB-BD31-4B8C-83A1-F6EECF244321}">
                <p14:modId xmlns:p14="http://schemas.microsoft.com/office/powerpoint/2010/main" val="285372962"/>
              </p:ext>
            </p:extLst>
          </p:nvPr>
        </p:nvGraphicFramePr>
        <p:xfrm>
          <a:off x="228902" y="1341653"/>
          <a:ext cx="7314596" cy="8576412"/>
        </p:xfrm>
        <a:graphic>
          <a:graphicData uri="http://schemas.openxmlformats.org/drawingml/2006/table">
            <a:tbl>
              <a:tblPr firstRow="1" bandRow="1">
                <a:tableStyleId>{2D5ABB26-0587-4C30-8999-92F81FD0307C}</a:tableStyleId>
              </a:tblPr>
              <a:tblGrid>
                <a:gridCol w="1980898">
                  <a:extLst>
                    <a:ext uri="{9D8B030D-6E8A-4147-A177-3AD203B41FA5}">
                      <a16:colId xmlns:a16="http://schemas.microsoft.com/office/drawing/2014/main" val="20000"/>
                    </a:ext>
                  </a:extLst>
                </a:gridCol>
                <a:gridCol w="5333698">
                  <a:extLst>
                    <a:ext uri="{9D8B030D-6E8A-4147-A177-3AD203B41FA5}">
                      <a16:colId xmlns:a16="http://schemas.microsoft.com/office/drawing/2014/main" val="20001"/>
                    </a:ext>
                  </a:extLst>
                </a:gridCol>
              </a:tblGrid>
              <a:tr h="868147">
                <a:tc>
                  <a:txBody>
                    <a:bodyPr/>
                    <a:lstStyle/>
                    <a:p>
                      <a:pPr marL="200025">
                        <a:lnSpc>
                          <a:spcPct val="100000"/>
                        </a:lnSpc>
                        <a:spcBef>
                          <a:spcPts val="844"/>
                        </a:spcBef>
                      </a:pPr>
                      <a:r>
                        <a:rPr sz="1100" b="1" dirty="0">
                          <a:latin typeface="Calibri"/>
                          <a:cs typeface="Calibri"/>
                        </a:rPr>
                        <a:t>Item</a:t>
                      </a:r>
                      <a:r>
                        <a:rPr sz="1100" b="1" spc="-30" dirty="0">
                          <a:latin typeface="Calibri"/>
                          <a:cs typeface="Calibri"/>
                        </a:rPr>
                        <a:t> </a:t>
                      </a:r>
                      <a:r>
                        <a:rPr sz="1100" b="1" dirty="0">
                          <a:latin typeface="Calibri"/>
                          <a:cs typeface="Calibri"/>
                        </a:rPr>
                        <a:t>1</a:t>
                      </a:r>
                      <a:endParaRPr sz="1100" dirty="0">
                        <a:latin typeface="Calibri"/>
                        <a:cs typeface="Calibri"/>
                      </a:endParaRPr>
                    </a:p>
                    <a:p>
                      <a:pPr marL="200025">
                        <a:lnSpc>
                          <a:spcPct val="100000"/>
                        </a:lnSpc>
                        <a:spcBef>
                          <a:spcPts val="5"/>
                        </a:spcBef>
                      </a:pPr>
                      <a:r>
                        <a:rPr sz="1100" dirty="0">
                          <a:latin typeface="Calibri"/>
                          <a:cs typeface="Calibri"/>
                        </a:rPr>
                        <a:t>Introduction</a:t>
                      </a:r>
                    </a:p>
                  </a:txBody>
                  <a:tcPr marL="0" marR="0" marT="107314"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marL="92075" marR="14604">
                        <a:lnSpc>
                          <a:spcPct val="83300"/>
                        </a:lnSpc>
                        <a:spcBef>
                          <a:spcPts val="869"/>
                        </a:spcBef>
                      </a:pPr>
                      <a:r>
                        <a:rPr sz="1000" spc="-5" dirty="0">
                          <a:latin typeface="Calibri"/>
                          <a:cs typeface="Calibri"/>
                        </a:rPr>
                        <a:t>Principal</a:t>
                      </a:r>
                      <a:r>
                        <a:rPr sz="1000" spc="-20" dirty="0">
                          <a:latin typeface="Calibri"/>
                          <a:cs typeface="Calibri"/>
                        </a:rPr>
                        <a:t> </a:t>
                      </a:r>
                      <a:r>
                        <a:rPr sz="1000" spc="-10" dirty="0">
                          <a:latin typeface="Calibri"/>
                          <a:cs typeface="Calibri"/>
                        </a:rPr>
                        <a:t>Street</a:t>
                      </a:r>
                      <a:r>
                        <a:rPr sz="1000" spc="35" dirty="0">
                          <a:latin typeface="Calibri"/>
                          <a:cs typeface="Calibri"/>
                        </a:rPr>
                        <a:t> </a:t>
                      </a:r>
                      <a:r>
                        <a:rPr sz="1000" spc="-5" dirty="0">
                          <a:latin typeface="Calibri"/>
                          <a:cs typeface="Calibri"/>
                        </a:rPr>
                        <a:t>Partners,</a:t>
                      </a:r>
                      <a:r>
                        <a:rPr sz="1000" spc="10" dirty="0">
                          <a:latin typeface="Calibri"/>
                          <a:cs typeface="Calibri"/>
                        </a:rPr>
                        <a:t> </a:t>
                      </a:r>
                      <a:r>
                        <a:rPr sz="1000" spc="-5" dirty="0">
                          <a:latin typeface="Calibri"/>
                          <a:cs typeface="Calibri"/>
                        </a:rPr>
                        <a:t>LLC</a:t>
                      </a:r>
                      <a:r>
                        <a:rPr sz="1000" spc="30" dirty="0">
                          <a:latin typeface="Calibri"/>
                          <a:cs typeface="Calibri"/>
                        </a:rPr>
                        <a:t> </a:t>
                      </a:r>
                      <a:r>
                        <a:rPr sz="1000" spc="-5" dirty="0">
                          <a:latin typeface="Calibri"/>
                          <a:cs typeface="Calibri"/>
                        </a:rPr>
                        <a:t>registered</a:t>
                      </a:r>
                      <a:r>
                        <a:rPr sz="1000" spc="50" dirty="0">
                          <a:latin typeface="Calibri"/>
                          <a:cs typeface="Calibri"/>
                        </a:rPr>
                        <a:t> </a:t>
                      </a:r>
                      <a:r>
                        <a:rPr sz="1000" spc="-5" dirty="0">
                          <a:latin typeface="Calibri"/>
                          <a:cs typeface="Calibri"/>
                        </a:rPr>
                        <a:t>with</a:t>
                      </a:r>
                      <a:r>
                        <a:rPr sz="1000" dirty="0">
                          <a:latin typeface="Calibri"/>
                          <a:cs typeface="Calibri"/>
                        </a:rPr>
                        <a:t> </a:t>
                      </a:r>
                      <a:r>
                        <a:rPr sz="1000" spc="-5" dirty="0">
                          <a:latin typeface="Calibri"/>
                          <a:cs typeface="Calibri"/>
                        </a:rPr>
                        <a:t>the</a:t>
                      </a:r>
                      <a:r>
                        <a:rPr sz="1000" spc="15" dirty="0">
                          <a:latin typeface="Calibri"/>
                          <a:cs typeface="Calibri"/>
                        </a:rPr>
                        <a:t> </a:t>
                      </a:r>
                      <a:r>
                        <a:rPr sz="1000" spc="-5" dirty="0">
                          <a:latin typeface="Calibri"/>
                          <a:cs typeface="Calibri"/>
                        </a:rPr>
                        <a:t>Securities</a:t>
                      </a:r>
                      <a:r>
                        <a:rPr sz="1000" spc="25" dirty="0">
                          <a:latin typeface="Calibri"/>
                          <a:cs typeface="Calibri"/>
                        </a:rPr>
                        <a:t> </a:t>
                      </a:r>
                      <a:r>
                        <a:rPr sz="1000" spc="-5" dirty="0">
                          <a:latin typeface="Calibri"/>
                          <a:cs typeface="Calibri"/>
                        </a:rPr>
                        <a:t>and</a:t>
                      </a:r>
                      <a:r>
                        <a:rPr sz="1000" spc="-10" dirty="0">
                          <a:latin typeface="Calibri"/>
                          <a:cs typeface="Calibri"/>
                        </a:rPr>
                        <a:t> </a:t>
                      </a:r>
                      <a:r>
                        <a:rPr sz="1000" spc="-5" dirty="0">
                          <a:latin typeface="Calibri"/>
                          <a:cs typeface="Calibri"/>
                        </a:rPr>
                        <a:t>Exchange </a:t>
                      </a:r>
                      <a:r>
                        <a:rPr sz="1000" dirty="0">
                          <a:latin typeface="Calibri"/>
                          <a:cs typeface="Calibri"/>
                        </a:rPr>
                        <a:t> </a:t>
                      </a:r>
                      <a:r>
                        <a:rPr sz="1000" spc="-10" dirty="0">
                          <a:latin typeface="Calibri"/>
                          <a:cs typeface="Calibri"/>
                        </a:rPr>
                        <a:t>Commission</a:t>
                      </a:r>
                      <a:r>
                        <a:rPr sz="1000" spc="45" dirty="0">
                          <a:latin typeface="Calibri"/>
                          <a:cs typeface="Calibri"/>
                        </a:rPr>
                        <a:t> </a:t>
                      </a:r>
                      <a:r>
                        <a:rPr sz="1000" spc="-5" dirty="0">
                          <a:latin typeface="Calibri"/>
                          <a:cs typeface="Calibri"/>
                        </a:rPr>
                        <a:t>(SEC)</a:t>
                      </a:r>
                      <a:r>
                        <a:rPr sz="1000" spc="35" dirty="0">
                          <a:latin typeface="Calibri"/>
                          <a:cs typeface="Calibri"/>
                        </a:rPr>
                        <a:t> </a:t>
                      </a:r>
                      <a:r>
                        <a:rPr sz="1000" spc="-5" dirty="0">
                          <a:latin typeface="Calibri"/>
                          <a:cs typeface="Calibri"/>
                        </a:rPr>
                        <a:t>as</a:t>
                      </a:r>
                      <a:r>
                        <a:rPr sz="1000" spc="25" dirty="0">
                          <a:latin typeface="Calibri"/>
                          <a:cs typeface="Calibri"/>
                        </a:rPr>
                        <a:t> </a:t>
                      </a:r>
                      <a:r>
                        <a:rPr sz="1000" spc="-5" dirty="0">
                          <a:latin typeface="Calibri"/>
                          <a:cs typeface="Calibri"/>
                        </a:rPr>
                        <a:t>an</a:t>
                      </a:r>
                      <a:r>
                        <a:rPr sz="1000" spc="20" dirty="0">
                          <a:latin typeface="Calibri"/>
                          <a:cs typeface="Calibri"/>
                        </a:rPr>
                        <a:t> </a:t>
                      </a:r>
                      <a:r>
                        <a:rPr sz="1000" spc="-5" dirty="0">
                          <a:latin typeface="Calibri"/>
                          <a:cs typeface="Calibri"/>
                        </a:rPr>
                        <a:t>investment</a:t>
                      </a:r>
                      <a:r>
                        <a:rPr sz="1000" spc="55" dirty="0">
                          <a:latin typeface="Calibri"/>
                          <a:cs typeface="Calibri"/>
                        </a:rPr>
                        <a:t> </a:t>
                      </a:r>
                      <a:r>
                        <a:rPr sz="1000" spc="-5" dirty="0">
                          <a:latin typeface="Calibri"/>
                          <a:cs typeface="Calibri"/>
                        </a:rPr>
                        <a:t>adviser</a:t>
                      </a:r>
                      <a:r>
                        <a:rPr sz="1000" spc="35" dirty="0">
                          <a:latin typeface="Calibri"/>
                          <a:cs typeface="Calibri"/>
                        </a:rPr>
                        <a:t> </a:t>
                      </a:r>
                      <a:r>
                        <a:rPr sz="1000" spc="-5" dirty="0">
                          <a:latin typeface="Calibri"/>
                          <a:cs typeface="Calibri"/>
                        </a:rPr>
                        <a:t>on</a:t>
                      </a:r>
                      <a:r>
                        <a:rPr sz="1000" spc="20" dirty="0">
                          <a:latin typeface="Calibri"/>
                          <a:cs typeface="Calibri"/>
                        </a:rPr>
                        <a:t> </a:t>
                      </a:r>
                      <a:r>
                        <a:rPr sz="1000" spc="-5" dirty="0">
                          <a:latin typeface="Calibri"/>
                          <a:cs typeface="Calibri"/>
                        </a:rPr>
                        <a:t>or</a:t>
                      </a:r>
                      <a:r>
                        <a:rPr sz="1000" spc="30" dirty="0">
                          <a:latin typeface="Calibri"/>
                          <a:cs typeface="Calibri"/>
                        </a:rPr>
                        <a:t> </a:t>
                      </a:r>
                      <a:r>
                        <a:rPr sz="1000" spc="-5" dirty="0">
                          <a:latin typeface="Calibri"/>
                          <a:cs typeface="Calibri"/>
                        </a:rPr>
                        <a:t>about</a:t>
                      </a:r>
                      <a:r>
                        <a:rPr sz="1000" spc="20" dirty="0">
                          <a:latin typeface="Calibri"/>
                          <a:cs typeface="Calibri"/>
                        </a:rPr>
                        <a:t> </a:t>
                      </a:r>
                      <a:r>
                        <a:rPr sz="1000" spc="-5" dirty="0">
                          <a:latin typeface="Calibri"/>
                          <a:cs typeface="Calibri"/>
                        </a:rPr>
                        <a:t>September</a:t>
                      </a:r>
                      <a:r>
                        <a:rPr sz="1000" spc="65" dirty="0">
                          <a:latin typeface="Calibri"/>
                          <a:cs typeface="Calibri"/>
                        </a:rPr>
                        <a:t> </a:t>
                      </a:r>
                      <a:r>
                        <a:rPr sz="1000" spc="-5" dirty="0">
                          <a:latin typeface="Calibri"/>
                          <a:cs typeface="Calibri"/>
                        </a:rPr>
                        <a:t>30,</a:t>
                      </a:r>
                      <a:r>
                        <a:rPr sz="1000" spc="40" dirty="0">
                          <a:latin typeface="Calibri"/>
                          <a:cs typeface="Calibri"/>
                        </a:rPr>
                        <a:t> </a:t>
                      </a:r>
                      <a:r>
                        <a:rPr sz="1000" spc="-5" dirty="0">
                          <a:latin typeface="Calibri"/>
                          <a:cs typeface="Calibri"/>
                        </a:rPr>
                        <a:t>2016.</a:t>
                      </a:r>
                      <a:r>
                        <a:rPr sz="1000" spc="60" dirty="0">
                          <a:latin typeface="Calibri"/>
                          <a:cs typeface="Calibri"/>
                        </a:rPr>
                        <a:t> </a:t>
                      </a:r>
                      <a:r>
                        <a:rPr sz="1000" spc="-5" dirty="0">
                          <a:latin typeface="Calibri"/>
                          <a:cs typeface="Calibri"/>
                        </a:rPr>
                        <a:t>Brokerage</a:t>
                      </a:r>
                      <a:r>
                        <a:rPr sz="1000" spc="50" dirty="0">
                          <a:latin typeface="Calibri"/>
                          <a:cs typeface="Calibri"/>
                        </a:rPr>
                        <a:t> </a:t>
                      </a:r>
                      <a:r>
                        <a:rPr sz="1000" spc="-5" dirty="0">
                          <a:latin typeface="Calibri"/>
                          <a:cs typeface="Calibri"/>
                        </a:rPr>
                        <a:t>and</a:t>
                      </a:r>
                      <a:r>
                        <a:rPr sz="1000" dirty="0">
                          <a:latin typeface="Calibri"/>
                          <a:cs typeface="Calibri"/>
                        </a:rPr>
                        <a:t> </a:t>
                      </a:r>
                      <a:r>
                        <a:rPr sz="1000" spc="-5" dirty="0">
                          <a:latin typeface="Calibri"/>
                          <a:cs typeface="Calibri"/>
                        </a:rPr>
                        <a:t>investment</a:t>
                      </a:r>
                      <a:r>
                        <a:rPr sz="1000" spc="30" dirty="0">
                          <a:latin typeface="Calibri"/>
                          <a:cs typeface="Calibri"/>
                        </a:rPr>
                        <a:t> </a:t>
                      </a:r>
                      <a:r>
                        <a:rPr sz="1000" spc="-5" dirty="0">
                          <a:latin typeface="Calibri"/>
                          <a:cs typeface="Calibri"/>
                        </a:rPr>
                        <a:t>advisory </a:t>
                      </a:r>
                      <a:r>
                        <a:rPr sz="1000" spc="-10" dirty="0">
                          <a:latin typeface="Calibri"/>
                          <a:cs typeface="Calibri"/>
                        </a:rPr>
                        <a:t>services</a:t>
                      </a:r>
                      <a:r>
                        <a:rPr sz="1000" spc="40" dirty="0">
                          <a:latin typeface="Calibri"/>
                          <a:cs typeface="Calibri"/>
                        </a:rPr>
                        <a:t> </a:t>
                      </a:r>
                      <a:r>
                        <a:rPr sz="1000" spc="-5" dirty="0">
                          <a:latin typeface="Calibri"/>
                          <a:cs typeface="Calibri"/>
                        </a:rPr>
                        <a:t>and</a:t>
                      </a:r>
                      <a:r>
                        <a:rPr sz="1000" spc="-15" dirty="0">
                          <a:latin typeface="Calibri"/>
                          <a:cs typeface="Calibri"/>
                        </a:rPr>
                        <a:t> </a:t>
                      </a:r>
                      <a:r>
                        <a:rPr sz="1000" spc="-10" dirty="0">
                          <a:latin typeface="Calibri"/>
                          <a:cs typeface="Calibri"/>
                        </a:rPr>
                        <a:t>fees</a:t>
                      </a:r>
                      <a:r>
                        <a:rPr sz="1000" spc="30" dirty="0">
                          <a:latin typeface="Calibri"/>
                          <a:cs typeface="Calibri"/>
                        </a:rPr>
                        <a:t> </a:t>
                      </a:r>
                      <a:r>
                        <a:rPr sz="1000" spc="-5" dirty="0">
                          <a:latin typeface="Calibri"/>
                          <a:cs typeface="Calibri"/>
                        </a:rPr>
                        <a:t>differ</a:t>
                      </a:r>
                      <a:r>
                        <a:rPr sz="1000" spc="10" dirty="0">
                          <a:latin typeface="Calibri"/>
                          <a:cs typeface="Calibri"/>
                        </a:rPr>
                        <a:t> </a:t>
                      </a:r>
                      <a:r>
                        <a:rPr sz="1000" spc="-5" dirty="0">
                          <a:latin typeface="Calibri"/>
                          <a:cs typeface="Calibri"/>
                        </a:rPr>
                        <a:t>and it is</a:t>
                      </a:r>
                      <a:r>
                        <a:rPr sz="1000" dirty="0">
                          <a:latin typeface="Calibri"/>
                          <a:cs typeface="Calibri"/>
                        </a:rPr>
                        <a:t> </a:t>
                      </a:r>
                      <a:r>
                        <a:rPr sz="1000" spc="-5" dirty="0">
                          <a:latin typeface="Calibri"/>
                          <a:cs typeface="Calibri"/>
                        </a:rPr>
                        <a:t>important</a:t>
                      </a:r>
                      <a:r>
                        <a:rPr sz="1000" spc="5" dirty="0">
                          <a:latin typeface="Calibri"/>
                          <a:cs typeface="Calibri"/>
                        </a:rPr>
                        <a:t> </a:t>
                      </a:r>
                      <a:r>
                        <a:rPr sz="1000" spc="-5" dirty="0">
                          <a:latin typeface="Calibri"/>
                          <a:cs typeface="Calibri"/>
                        </a:rPr>
                        <a:t>for you to</a:t>
                      </a:r>
                      <a:r>
                        <a:rPr sz="1000" spc="10" dirty="0">
                          <a:latin typeface="Calibri"/>
                          <a:cs typeface="Calibri"/>
                        </a:rPr>
                        <a:t> </a:t>
                      </a:r>
                      <a:r>
                        <a:rPr sz="1000" spc="-5" dirty="0">
                          <a:latin typeface="Calibri"/>
                          <a:cs typeface="Calibri"/>
                        </a:rPr>
                        <a:t>understand these</a:t>
                      </a:r>
                      <a:r>
                        <a:rPr sz="1000" spc="10" dirty="0">
                          <a:latin typeface="Calibri"/>
                          <a:cs typeface="Calibri"/>
                        </a:rPr>
                        <a:t> </a:t>
                      </a:r>
                      <a:r>
                        <a:rPr sz="1000" spc="-5" dirty="0">
                          <a:latin typeface="Calibri"/>
                          <a:cs typeface="Calibri"/>
                        </a:rPr>
                        <a:t>differences. </a:t>
                      </a:r>
                      <a:r>
                        <a:rPr sz="1000" spc="-210" dirty="0">
                          <a:latin typeface="Calibri"/>
                          <a:cs typeface="Calibri"/>
                        </a:rPr>
                        <a:t> </a:t>
                      </a:r>
                      <a:r>
                        <a:rPr sz="1000" spc="-10" dirty="0">
                          <a:latin typeface="Calibri"/>
                          <a:cs typeface="Calibri"/>
                        </a:rPr>
                        <a:t>Free</a:t>
                      </a:r>
                      <a:r>
                        <a:rPr sz="1000" spc="20" dirty="0">
                          <a:latin typeface="Calibri"/>
                          <a:cs typeface="Calibri"/>
                        </a:rPr>
                        <a:t> </a:t>
                      </a:r>
                      <a:r>
                        <a:rPr sz="1000" spc="-5" dirty="0">
                          <a:latin typeface="Calibri"/>
                          <a:cs typeface="Calibri"/>
                        </a:rPr>
                        <a:t>and simple tools are</a:t>
                      </a:r>
                      <a:r>
                        <a:rPr sz="1000" dirty="0">
                          <a:latin typeface="Calibri"/>
                          <a:cs typeface="Calibri"/>
                        </a:rPr>
                        <a:t> </a:t>
                      </a:r>
                      <a:r>
                        <a:rPr sz="1000" spc="-5" dirty="0">
                          <a:latin typeface="Calibri"/>
                          <a:cs typeface="Calibri"/>
                        </a:rPr>
                        <a:t>available</a:t>
                      </a:r>
                      <a:r>
                        <a:rPr sz="1000" spc="-10" dirty="0">
                          <a:latin typeface="Calibri"/>
                          <a:cs typeface="Calibri"/>
                        </a:rPr>
                        <a:t> </a:t>
                      </a:r>
                      <a:r>
                        <a:rPr sz="1000" spc="-5" dirty="0">
                          <a:latin typeface="Calibri"/>
                          <a:cs typeface="Calibri"/>
                        </a:rPr>
                        <a:t>to research</a:t>
                      </a:r>
                      <a:r>
                        <a:rPr sz="1000" spc="30" dirty="0">
                          <a:latin typeface="Calibri"/>
                          <a:cs typeface="Calibri"/>
                        </a:rPr>
                        <a:t> </a:t>
                      </a:r>
                      <a:r>
                        <a:rPr sz="1000" spc="-5" dirty="0">
                          <a:latin typeface="Calibri"/>
                          <a:cs typeface="Calibri"/>
                        </a:rPr>
                        <a:t>firms</a:t>
                      </a:r>
                      <a:r>
                        <a:rPr sz="1000" spc="-10" dirty="0">
                          <a:latin typeface="Calibri"/>
                          <a:cs typeface="Calibri"/>
                        </a:rPr>
                        <a:t> </a:t>
                      </a:r>
                      <a:r>
                        <a:rPr sz="1000" spc="-5" dirty="0">
                          <a:latin typeface="Calibri"/>
                          <a:cs typeface="Calibri"/>
                        </a:rPr>
                        <a:t>and financial</a:t>
                      </a:r>
                      <a:r>
                        <a:rPr sz="1000" spc="-20" dirty="0">
                          <a:latin typeface="Calibri"/>
                          <a:cs typeface="Calibri"/>
                        </a:rPr>
                        <a:t> </a:t>
                      </a:r>
                      <a:r>
                        <a:rPr sz="1000" spc="-5" dirty="0">
                          <a:latin typeface="Calibri"/>
                          <a:cs typeface="Calibri"/>
                        </a:rPr>
                        <a:t>professionals</a:t>
                      </a:r>
                      <a:r>
                        <a:rPr sz="1000" dirty="0">
                          <a:latin typeface="Calibri"/>
                          <a:cs typeface="Calibri"/>
                        </a:rPr>
                        <a:t> at</a:t>
                      </a:r>
                      <a:r>
                        <a:rPr sz="1000" spc="-5" dirty="0">
                          <a:latin typeface="Calibri"/>
                          <a:cs typeface="Calibri"/>
                        </a:rPr>
                        <a:t> </a:t>
                      </a:r>
                      <a:r>
                        <a:rPr sz="1000" spc="-5" dirty="0">
                          <a:latin typeface="Calibri"/>
                          <a:cs typeface="Calibri"/>
                          <a:hlinkClick r:id="rId2"/>
                        </a:rPr>
                        <a:t>Investor.gov/CRS</a:t>
                      </a:r>
                      <a:r>
                        <a:rPr sz="1000" spc="-5" dirty="0">
                          <a:latin typeface="Calibri"/>
                          <a:cs typeface="Calibri"/>
                        </a:rPr>
                        <a:t>, </a:t>
                      </a:r>
                      <a:r>
                        <a:rPr sz="1000" dirty="0">
                          <a:latin typeface="Calibri"/>
                          <a:cs typeface="Calibri"/>
                        </a:rPr>
                        <a:t> </a:t>
                      </a:r>
                      <a:r>
                        <a:rPr sz="1000" spc="-5" dirty="0">
                          <a:latin typeface="Calibri"/>
                          <a:cs typeface="Calibri"/>
                        </a:rPr>
                        <a:t>which</a:t>
                      </a:r>
                      <a:r>
                        <a:rPr sz="1000" spc="5" dirty="0">
                          <a:latin typeface="Calibri"/>
                          <a:cs typeface="Calibri"/>
                        </a:rPr>
                        <a:t> </a:t>
                      </a:r>
                      <a:r>
                        <a:rPr sz="1000" spc="-5" dirty="0">
                          <a:latin typeface="Calibri"/>
                          <a:cs typeface="Calibri"/>
                        </a:rPr>
                        <a:t>also provides educational</a:t>
                      </a:r>
                      <a:r>
                        <a:rPr sz="1000" spc="-10" dirty="0">
                          <a:latin typeface="Calibri"/>
                          <a:cs typeface="Calibri"/>
                        </a:rPr>
                        <a:t> </a:t>
                      </a:r>
                      <a:r>
                        <a:rPr sz="1000" spc="-5" dirty="0">
                          <a:latin typeface="Calibri"/>
                          <a:cs typeface="Calibri"/>
                        </a:rPr>
                        <a:t>materials about broker-dealers,</a:t>
                      </a:r>
                      <a:r>
                        <a:rPr sz="1000" spc="5" dirty="0">
                          <a:latin typeface="Calibri"/>
                          <a:cs typeface="Calibri"/>
                        </a:rPr>
                        <a:t> </a:t>
                      </a:r>
                      <a:r>
                        <a:rPr sz="1000" spc="-5" dirty="0">
                          <a:latin typeface="Calibri"/>
                          <a:cs typeface="Calibri"/>
                        </a:rPr>
                        <a:t>investment</a:t>
                      </a:r>
                      <a:r>
                        <a:rPr sz="1000" spc="35" dirty="0">
                          <a:latin typeface="Calibri"/>
                          <a:cs typeface="Calibri"/>
                        </a:rPr>
                        <a:t> </a:t>
                      </a:r>
                      <a:r>
                        <a:rPr sz="1000" spc="-5" dirty="0">
                          <a:latin typeface="Calibri"/>
                          <a:cs typeface="Calibri"/>
                        </a:rPr>
                        <a:t>adviser,</a:t>
                      </a:r>
                      <a:r>
                        <a:rPr sz="1000" spc="20" dirty="0">
                          <a:latin typeface="Calibri"/>
                          <a:cs typeface="Calibri"/>
                        </a:rPr>
                        <a:t> </a:t>
                      </a:r>
                      <a:r>
                        <a:rPr sz="1000" dirty="0">
                          <a:latin typeface="Calibri"/>
                          <a:cs typeface="Calibri"/>
                        </a:rPr>
                        <a:t>and</a:t>
                      </a:r>
                      <a:r>
                        <a:rPr sz="1000" spc="-5" dirty="0">
                          <a:latin typeface="Calibri"/>
                          <a:cs typeface="Calibri"/>
                        </a:rPr>
                        <a:t> investing.</a:t>
                      </a:r>
                      <a:endParaRPr sz="1000" dirty="0">
                        <a:latin typeface="Calibri"/>
                        <a:cs typeface="Calibri"/>
                      </a:endParaRPr>
                    </a:p>
                  </a:txBody>
                  <a:tcPr marL="0" marR="0" marT="110489"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0"/>
                  </a:ext>
                </a:extLst>
              </a:tr>
              <a:tr h="2362200">
                <a:tc>
                  <a:txBody>
                    <a:bodyPr/>
                    <a:lstStyle/>
                    <a:p>
                      <a:pPr>
                        <a:lnSpc>
                          <a:spcPct val="100000"/>
                        </a:lnSpc>
                        <a:spcBef>
                          <a:spcPts val="10"/>
                        </a:spcBef>
                      </a:pPr>
                      <a:endParaRPr sz="1000" dirty="0">
                        <a:latin typeface="Times New Roman"/>
                        <a:cs typeface="Times New Roman"/>
                      </a:endParaRPr>
                    </a:p>
                    <a:p>
                      <a:pPr marL="177165">
                        <a:lnSpc>
                          <a:spcPct val="100000"/>
                        </a:lnSpc>
                      </a:pPr>
                      <a:r>
                        <a:rPr sz="1100" b="1" dirty="0">
                          <a:latin typeface="Calibri"/>
                          <a:cs typeface="Calibri"/>
                        </a:rPr>
                        <a:t>Item</a:t>
                      </a:r>
                      <a:r>
                        <a:rPr sz="1100" b="1" spc="-30" dirty="0">
                          <a:latin typeface="Calibri"/>
                          <a:cs typeface="Calibri"/>
                        </a:rPr>
                        <a:t> </a:t>
                      </a:r>
                      <a:r>
                        <a:rPr sz="1100" b="1" dirty="0">
                          <a:latin typeface="Calibri"/>
                          <a:cs typeface="Calibri"/>
                        </a:rPr>
                        <a:t>2</a:t>
                      </a:r>
                      <a:endParaRPr sz="1100" dirty="0">
                        <a:latin typeface="Calibri"/>
                        <a:cs typeface="Calibri"/>
                      </a:endParaRPr>
                    </a:p>
                    <a:p>
                      <a:pPr marL="177165">
                        <a:lnSpc>
                          <a:spcPct val="100000"/>
                        </a:lnSpc>
                      </a:pPr>
                      <a:r>
                        <a:rPr lang="en-US" sz="1100" spc="-5" dirty="0">
                          <a:latin typeface="Calibri"/>
                          <a:cs typeface="Calibri"/>
                        </a:rPr>
                        <a:t>R</a:t>
                      </a:r>
                      <a:r>
                        <a:rPr sz="1100" spc="-5" dirty="0">
                          <a:latin typeface="Calibri"/>
                          <a:cs typeface="Calibri"/>
                        </a:rPr>
                        <a:t>elationships</a:t>
                      </a:r>
                      <a:r>
                        <a:rPr sz="1100" spc="-40" dirty="0">
                          <a:latin typeface="Calibri"/>
                          <a:cs typeface="Calibri"/>
                        </a:rPr>
                        <a:t> </a:t>
                      </a:r>
                      <a:r>
                        <a:rPr sz="1100" dirty="0">
                          <a:latin typeface="Calibri"/>
                          <a:cs typeface="Calibri"/>
                        </a:rPr>
                        <a:t>&amp;</a:t>
                      </a:r>
                      <a:r>
                        <a:rPr sz="1100" spc="-15" dirty="0">
                          <a:latin typeface="Calibri"/>
                          <a:cs typeface="Calibri"/>
                        </a:rPr>
                        <a:t> </a:t>
                      </a:r>
                      <a:r>
                        <a:rPr sz="1100" dirty="0">
                          <a:latin typeface="Calibri"/>
                          <a:cs typeface="Calibri"/>
                        </a:rPr>
                        <a:t>Services</a:t>
                      </a:r>
                    </a:p>
                  </a:txBody>
                  <a:tcPr marL="0" marR="0" marT="1270"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marL="97790">
                        <a:lnSpc>
                          <a:spcPct val="100000"/>
                        </a:lnSpc>
                        <a:spcBef>
                          <a:spcPts val="695"/>
                        </a:spcBef>
                      </a:pPr>
                      <a:r>
                        <a:rPr sz="1000" b="1" spc="-10" dirty="0">
                          <a:latin typeface="Calibri"/>
                          <a:cs typeface="Calibri"/>
                        </a:rPr>
                        <a:t>What</a:t>
                      </a:r>
                      <a:r>
                        <a:rPr sz="1000" b="1" dirty="0">
                          <a:latin typeface="Calibri"/>
                          <a:cs typeface="Calibri"/>
                        </a:rPr>
                        <a:t> </a:t>
                      </a:r>
                      <a:r>
                        <a:rPr sz="1000" b="1" spc="-5" dirty="0">
                          <a:latin typeface="Calibri"/>
                          <a:cs typeface="Calibri"/>
                        </a:rPr>
                        <a:t>investment</a:t>
                      </a:r>
                      <a:r>
                        <a:rPr sz="1000" b="1" spc="20" dirty="0">
                          <a:latin typeface="Calibri"/>
                          <a:cs typeface="Calibri"/>
                        </a:rPr>
                        <a:t> </a:t>
                      </a:r>
                      <a:r>
                        <a:rPr sz="1000" b="1" spc="-5" dirty="0">
                          <a:latin typeface="Calibri"/>
                          <a:cs typeface="Calibri"/>
                        </a:rPr>
                        <a:t>services and</a:t>
                      </a:r>
                      <a:r>
                        <a:rPr sz="1000" b="1" spc="-10" dirty="0">
                          <a:latin typeface="Calibri"/>
                          <a:cs typeface="Calibri"/>
                        </a:rPr>
                        <a:t> </a:t>
                      </a:r>
                      <a:r>
                        <a:rPr sz="1000" b="1" spc="-5" dirty="0">
                          <a:latin typeface="Calibri"/>
                          <a:cs typeface="Calibri"/>
                        </a:rPr>
                        <a:t>advice can</a:t>
                      </a:r>
                      <a:r>
                        <a:rPr sz="1000" b="1" spc="-10" dirty="0">
                          <a:latin typeface="Calibri"/>
                          <a:cs typeface="Calibri"/>
                        </a:rPr>
                        <a:t> </a:t>
                      </a:r>
                      <a:r>
                        <a:rPr sz="1000" b="1" spc="-5" dirty="0">
                          <a:latin typeface="Calibri"/>
                          <a:cs typeface="Calibri"/>
                        </a:rPr>
                        <a:t>you</a:t>
                      </a:r>
                      <a:r>
                        <a:rPr sz="1000" b="1" spc="5" dirty="0">
                          <a:latin typeface="Calibri"/>
                          <a:cs typeface="Calibri"/>
                        </a:rPr>
                        <a:t> </a:t>
                      </a:r>
                      <a:r>
                        <a:rPr sz="1000" b="1" spc="-5" dirty="0">
                          <a:latin typeface="Calibri"/>
                          <a:cs typeface="Calibri"/>
                        </a:rPr>
                        <a:t>provide</a:t>
                      </a:r>
                      <a:r>
                        <a:rPr sz="1000" b="1" spc="-10" dirty="0">
                          <a:latin typeface="Calibri"/>
                          <a:cs typeface="Calibri"/>
                        </a:rPr>
                        <a:t> </a:t>
                      </a:r>
                      <a:r>
                        <a:rPr sz="1000" b="1" spc="-5" dirty="0">
                          <a:latin typeface="Calibri"/>
                          <a:cs typeface="Calibri"/>
                        </a:rPr>
                        <a:t>me?</a:t>
                      </a:r>
                      <a:endParaRPr sz="1000" dirty="0">
                        <a:latin typeface="Calibri"/>
                        <a:cs typeface="Calibri"/>
                      </a:endParaRPr>
                    </a:p>
                    <a:p>
                      <a:pPr algn="just">
                        <a:lnSpc>
                          <a:spcPct val="100000"/>
                        </a:lnSpc>
                        <a:spcBef>
                          <a:spcPts val="50"/>
                        </a:spcBef>
                      </a:pPr>
                      <a:endParaRPr sz="1000" dirty="0">
                        <a:latin typeface="Times New Roman"/>
                        <a:cs typeface="Times New Roman"/>
                      </a:endParaRPr>
                    </a:p>
                    <a:p>
                      <a:pPr marL="97790" marR="196850" algn="just">
                        <a:lnSpc>
                          <a:spcPct val="100000"/>
                        </a:lnSpc>
                        <a:spcBef>
                          <a:spcPts val="5"/>
                        </a:spcBef>
                      </a:pPr>
                      <a:r>
                        <a:rPr sz="1000" spc="-5" dirty="0">
                          <a:latin typeface="Calibri"/>
                          <a:cs typeface="Calibri"/>
                        </a:rPr>
                        <a:t>Principal</a:t>
                      </a:r>
                      <a:r>
                        <a:rPr sz="1000" spc="-20" dirty="0">
                          <a:latin typeface="Calibri"/>
                          <a:cs typeface="Calibri"/>
                        </a:rPr>
                        <a:t> </a:t>
                      </a:r>
                      <a:r>
                        <a:rPr sz="1000" spc="-10" dirty="0">
                          <a:latin typeface="Calibri"/>
                          <a:cs typeface="Calibri"/>
                        </a:rPr>
                        <a:t>Street</a:t>
                      </a:r>
                      <a:r>
                        <a:rPr sz="1000" spc="35" dirty="0">
                          <a:latin typeface="Calibri"/>
                          <a:cs typeface="Calibri"/>
                        </a:rPr>
                        <a:t> </a:t>
                      </a:r>
                      <a:r>
                        <a:rPr sz="1000" spc="-5" dirty="0">
                          <a:latin typeface="Calibri"/>
                          <a:cs typeface="Calibri"/>
                        </a:rPr>
                        <a:t>offers</a:t>
                      </a:r>
                      <a:r>
                        <a:rPr sz="1000" spc="10" dirty="0">
                          <a:latin typeface="Calibri"/>
                          <a:cs typeface="Calibri"/>
                        </a:rPr>
                        <a:t> </a:t>
                      </a:r>
                      <a:r>
                        <a:rPr sz="1000" spc="-5" dirty="0">
                          <a:latin typeface="Calibri"/>
                          <a:cs typeface="Calibri"/>
                        </a:rPr>
                        <a:t>investment</a:t>
                      </a:r>
                      <a:r>
                        <a:rPr sz="1000" spc="35" dirty="0">
                          <a:latin typeface="Calibri"/>
                          <a:cs typeface="Calibri"/>
                        </a:rPr>
                        <a:t> </a:t>
                      </a:r>
                      <a:r>
                        <a:rPr sz="1000" spc="-5" dirty="0">
                          <a:latin typeface="Calibri"/>
                          <a:cs typeface="Calibri"/>
                        </a:rPr>
                        <a:t>advisory </a:t>
                      </a:r>
                      <a:r>
                        <a:rPr sz="1000" spc="-10" dirty="0">
                          <a:latin typeface="Calibri"/>
                          <a:cs typeface="Calibri"/>
                        </a:rPr>
                        <a:t>services</a:t>
                      </a:r>
                      <a:r>
                        <a:rPr sz="1000" spc="40" dirty="0">
                          <a:latin typeface="Calibri"/>
                          <a:cs typeface="Calibri"/>
                        </a:rPr>
                        <a:t> </a:t>
                      </a:r>
                      <a:r>
                        <a:rPr sz="1000" spc="-5" dirty="0">
                          <a:latin typeface="Calibri"/>
                          <a:cs typeface="Calibri"/>
                        </a:rPr>
                        <a:t>to retail</a:t>
                      </a:r>
                      <a:r>
                        <a:rPr sz="1000" spc="10" dirty="0">
                          <a:latin typeface="Calibri"/>
                          <a:cs typeface="Calibri"/>
                        </a:rPr>
                        <a:t> </a:t>
                      </a:r>
                      <a:r>
                        <a:rPr sz="1000" spc="-5" dirty="0">
                          <a:latin typeface="Calibri"/>
                          <a:cs typeface="Calibri"/>
                        </a:rPr>
                        <a:t>investors,</a:t>
                      </a:r>
                      <a:r>
                        <a:rPr sz="1000" spc="20" dirty="0">
                          <a:latin typeface="Calibri"/>
                          <a:cs typeface="Calibri"/>
                        </a:rPr>
                        <a:t> </a:t>
                      </a:r>
                      <a:r>
                        <a:rPr sz="1000" spc="-5" dirty="0">
                          <a:latin typeface="Calibri"/>
                          <a:cs typeface="Calibri"/>
                        </a:rPr>
                        <a:t>including individuals,</a:t>
                      </a:r>
                      <a:r>
                        <a:rPr sz="1000" spc="-15" dirty="0">
                          <a:latin typeface="Calibri"/>
                          <a:cs typeface="Calibri"/>
                        </a:rPr>
                        <a:t> </a:t>
                      </a:r>
                      <a:r>
                        <a:rPr sz="1000" spc="-5" dirty="0">
                          <a:latin typeface="Calibri"/>
                          <a:cs typeface="Calibri"/>
                        </a:rPr>
                        <a:t>trusts, </a:t>
                      </a:r>
                      <a:r>
                        <a:rPr sz="1000" dirty="0">
                          <a:latin typeface="Calibri"/>
                          <a:cs typeface="Calibri"/>
                        </a:rPr>
                        <a:t> </a:t>
                      </a:r>
                      <a:r>
                        <a:rPr sz="1000" spc="-5" dirty="0">
                          <a:latin typeface="Calibri"/>
                          <a:cs typeface="Calibri"/>
                        </a:rPr>
                        <a:t>estates,</a:t>
                      </a:r>
                      <a:r>
                        <a:rPr sz="1000" spc="20" dirty="0">
                          <a:latin typeface="Calibri"/>
                          <a:cs typeface="Calibri"/>
                        </a:rPr>
                        <a:t> </a:t>
                      </a:r>
                      <a:r>
                        <a:rPr sz="1000" spc="-5" dirty="0">
                          <a:latin typeface="Calibri"/>
                          <a:cs typeface="Calibri"/>
                        </a:rPr>
                        <a:t>foundations,</a:t>
                      </a:r>
                      <a:r>
                        <a:rPr sz="1000" spc="-15" dirty="0">
                          <a:latin typeface="Calibri"/>
                          <a:cs typeface="Calibri"/>
                        </a:rPr>
                        <a:t> </a:t>
                      </a:r>
                      <a:r>
                        <a:rPr sz="1000" spc="-5" dirty="0">
                          <a:latin typeface="Calibri"/>
                          <a:cs typeface="Calibri"/>
                        </a:rPr>
                        <a:t>charitable</a:t>
                      </a:r>
                      <a:r>
                        <a:rPr sz="1000" spc="-10" dirty="0">
                          <a:latin typeface="Calibri"/>
                          <a:cs typeface="Calibri"/>
                        </a:rPr>
                        <a:t> </a:t>
                      </a:r>
                      <a:r>
                        <a:rPr sz="1000" spc="-5" dirty="0">
                          <a:latin typeface="Calibri"/>
                          <a:cs typeface="Calibri"/>
                        </a:rPr>
                        <a:t>organizations, and pensions.</a:t>
                      </a:r>
                      <a:r>
                        <a:rPr sz="1000" spc="5" dirty="0">
                          <a:latin typeface="Calibri"/>
                          <a:cs typeface="Calibri"/>
                        </a:rPr>
                        <a:t> </a:t>
                      </a:r>
                      <a:r>
                        <a:rPr lang="en-US" sz="1000" spc="-5" dirty="0">
                          <a:latin typeface="Calibri"/>
                          <a:cs typeface="Calibri"/>
                        </a:rPr>
                        <a:t>We</a:t>
                      </a:r>
                      <a:r>
                        <a:rPr sz="1000" spc="-5" dirty="0">
                          <a:latin typeface="Calibri"/>
                          <a:cs typeface="Calibri"/>
                        </a:rPr>
                        <a:t> can</a:t>
                      </a:r>
                      <a:r>
                        <a:rPr sz="1000" spc="10" dirty="0">
                          <a:latin typeface="Calibri"/>
                          <a:cs typeface="Calibri"/>
                        </a:rPr>
                        <a:t> </a:t>
                      </a:r>
                      <a:r>
                        <a:rPr sz="1000" spc="-5" dirty="0">
                          <a:latin typeface="Calibri"/>
                          <a:cs typeface="Calibri"/>
                        </a:rPr>
                        <a:t>manage</a:t>
                      </a:r>
                      <a:r>
                        <a:rPr sz="1000" dirty="0">
                          <a:latin typeface="Calibri"/>
                          <a:cs typeface="Calibri"/>
                        </a:rPr>
                        <a:t> </a:t>
                      </a:r>
                      <a:r>
                        <a:rPr sz="1000" spc="-5" dirty="0">
                          <a:latin typeface="Calibri"/>
                          <a:cs typeface="Calibri"/>
                        </a:rPr>
                        <a:t>clients’</a:t>
                      </a:r>
                      <a:r>
                        <a:rPr sz="1000" spc="20" dirty="0">
                          <a:latin typeface="Calibri"/>
                          <a:cs typeface="Calibri"/>
                        </a:rPr>
                        <a:t> </a:t>
                      </a:r>
                      <a:r>
                        <a:rPr sz="1000" spc="-5" dirty="0">
                          <a:latin typeface="Calibri"/>
                          <a:cs typeface="Calibri"/>
                        </a:rPr>
                        <a:t>investment </a:t>
                      </a:r>
                      <a:r>
                        <a:rPr sz="1000" dirty="0">
                          <a:latin typeface="Calibri"/>
                          <a:cs typeface="Calibri"/>
                        </a:rPr>
                        <a:t> </a:t>
                      </a:r>
                      <a:r>
                        <a:rPr sz="1000" spc="-5" dirty="0">
                          <a:latin typeface="Calibri"/>
                          <a:cs typeface="Calibri"/>
                        </a:rPr>
                        <a:t>portfolios on</a:t>
                      </a:r>
                      <a:r>
                        <a:rPr sz="1000" dirty="0">
                          <a:latin typeface="Calibri"/>
                          <a:cs typeface="Calibri"/>
                        </a:rPr>
                        <a:t> </a:t>
                      </a:r>
                      <a:r>
                        <a:rPr sz="1000" spc="-5" dirty="0">
                          <a:latin typeface="Calibri"/>
                          <a:cs typeface="Calibri"/>
                        </a:rPr>
                        <a:t>a</a:t>
                      </a:r>
                      <a:r>
                        <a:rPr sz="1000" spc="5" dirty="0">
                          <a:latin typeface="Calibri"/>
                          <a:cs typeface="Calibri"/>
                        </a:rPr>
                        <a:t> </a:t>
                      </a:r>
                      <a:r>
                        <a:rPr sz="1000" spc="-5" dirty="0">
                          <a:latin typeface="Calibri"/>
                          <a:cs typeface="Calibri"/>
                        </a:rPr>
                        <a:t>discretionary</a:t>
                      </a:r>
                      <a:r>
                        <a:rPr sz="1000" spc="10" dirty="0">
                          <a:latin typeface="Calibri"/>
                          <a:cs typeface="Calibri"/>
                        </a:rPr>
                        <a:t> </a:t>
                      </a:r>
                      <a:r>
                        <a:rPr sz="1000" spc="-5" dirty="0">
                          <a:latin typeface="Calibri"/>
                          <a:cs typeface="Calibri"/>
                        </a:rPr>
                        <a:t>or</a:t>
                      </a:r>
                      <a:r>
                        <a:rPr sz="1000" spc="10" dirty="0">
                          <a:latin typeface="Calibri"/>
                          <a:cs typeface="Calibri"/>
                        </a:rPr>
                        <a:t> </a:t>
                      </a:r>
                      <a:r>
                        <a:rPr sz="1000" dirty="0">
                          <a:latin typeface="Calibri"/>
                          <a:cs typeface="Calibri"/>
                        </a:rPr>
                        <a:t>non- </a:t>
                      </a:r>
                      <a:r>
                        <a:rPr sz="1000" spc="-5" dirty="0">
                          <a:latin typeface="Calibri"/>
                          <a:cs typeface="Calibri"/>
                        </a:rPr>
                        <a:t>discretionary</a:t>
                      </a:r>
                      <a:r>
                        <a:rPr sz="1000" dirty="0">
                          <a:latin typeface="Calibri"/>
                          <a:cs typeface="Calibri"/>
                        </a:rPr>
                        <a:t> </a:t>
                      </a:r>
                      <a:r>
                        <a:rPr sz="1000" spc="-5" dirty="0">
                          <a:latin typeface="Calibri"/>
                          <a:cs typeface="Calibri"/>
                        </a:rPr>
                        <a:t>basis.</a:t>
                      </a:r>
                      <a:r>
                        <a:rPr sz="1000" dirty="0">
                          <a:latin typeface="Calibri"/>
                          <a:cs typeface="Calibri"/>
                        </a:rPr>
                        <a:t> </a:t>
                      </a:r>
                      <a:r>
                        <a:rPr sz="1000" spc="-10" dirty="0">
                          <a:latin typeface="Calibri"/>
                          <a:cs typeface="Calibri"/>
                        </a:rPr>
                        <a:t>For</a:t>
                      </a:r>
                      <a:r>
                        <a:rPr sz="1000" spc="15" dirty="0">
                          <a:latin typeface="Calibri"/>
                          <a:cs typeface="Calibri"/>
                        </a:rPr>
                        <a:t> </a:t>
                      </a:r>
                      <a:r>
                        <a:rPr sz="1000" spc="-5" dirty="0">
                          <a:latin typeface="Calibri"/>
                          <a:cs typeface="Calibri"/>
                        </a:rPr>
                        <a:t>all</a:t>
                      </a:r>
                      <a:r>
                        <a:rPr sz="1000" dirty="0">
                          <a:latin typeface="Calibri"/>
                          <a:cs typeface="Calibri"/>
                        </a:rPr>
                        <a:t> </a:t>
                      </a:r>
                      <a:r>
                        <a:rPr sz="1000" spc="-5" dirty="0">
                          <a:latin typeface="Calibri"/>
                          <a:cs typeface="Calibri"/>
                        </a:rPr>
                        <a:t>non-discretionary</a:t>
                      </a:r>
                      <a:r>
                        <a:rPr sz="1000" spc="15" dirty="0">
                          <a:latin typeface="Calibri"/>
                          <a:cs typeface="Calibri"/>
                        </a:rPr>
                        <a:t> </a:t>
                      </a:r>
                      <a:r>
                        <a:rPr sz="1000" spc="-5" dirty="0">
                          <a:latin typeface="Calibri"/>
                          <a:cs typeface="Calibri"/>
                        </a:rPr>
                        <a:t>accounts</a:t>
                      </a:r>
                      <a:r>
                        <a:rPr sz="1000" spc="10" dirty="0">
                          <a:latin typeface="Calibri"/>
                          <a:cs typeface="Calibri"/>
                        </a:rPr>
                        <a:t> </a:t>
                      </a:r>
                      <a:r>
                        <a:rPr lang="en-US" sz="1000" spc="-5" dirty="0">
                          <a:latin typeface="Calibri"/>
                          <a:cs typeface="Calibri"/>
                        </a:rPr>
                        <a:t>you </a:t>
                      </a:r>
                      <a:r>
                        <a:rPr sz="1000" spc="-5" dirty="0">
                          <a:latin typeface="Calibri"/>
                          <a:cs typeface="Calibri"/>
                        </a:rPr>
                        <a:t>make</a:t>
                      </a:r>
                      <a:r>
                        <a:rPr lang="en-US" sz="1000" spc="-5" dirty="0">
                          <a:latin typeface="Calibri"/>
                          <a:cs typeface="Calibri"/>
                        </a:rPr>
                        <a:t> </a:t>
                      </a:r>
                      <a:r>
                        <a:rPr sz="1000" spc="-5" dirty="0">
                          <a:latin typeface="Calibri"/>
                          <a:cs typeface="Calibri"/>
                        </a:rPr>
                        <a:t>the</a:t>
                      </a:r>
                      <a:r>
                        <a:rPr sz="1000" dirty="0">
                          <a:latin typeface="Calibri"/>
                          <a:cs typeface="Calibri"/>
                        </a:rPr>
                        <a:t> </a:t>
                      </a:r>
                      <a:r>
                        <a:rPr sz="1000" spc="-5" dirty="0">
                          <a:latin typeface="Calibri"/>
                          <a:cs typeface="Calibri"/>
                        </a:rPr>
                        <a:t>ultimate</a:t>
                      </a:r>
                      <a:r>
                        <a:rPr sz="1000" spc="10" dirty="0">
                          <a:latin typeface="Calibri"/>
                          <a:cs typeface="Calibri"/>
                        </a:rPr>
                        <a:t> </a:t>
                      </a:r>
                      <a:r>
                        <a:rPr sz="1000" spc="-5" dirty="0">
                          <a:latin typeface="Calibri"/>
                          <a:cs typeface="Calibri"/>
                        </a:rPr>
                        <a:t>decision</a:t>
                      </a:r>
                      <a:r>
                        <a:rPr sz="1000" spc="15" dirty="0">
                          <a:latin typeface="Calibri"/>
                          <a:cs typeface="Calibri"/>
                        </a:rPr>
                        <a:t> </a:t>
                      </a:r>
                      <a:r>
                        <a:rPr sz="1000" spc="-5" dirty="0">
                          <a:latin typeface="Calibri"/>
                          <a:cs typeface="Calibri"/>
                        </a:rPr>
                        <a:t>regarding</a:t>
                      </a:r>
                      <a:r>
                        <a:rPr sz="1000" dirty="0">
                          <a:latin typeface="Calibri"/>
                          <a:cs typeface="Calibri"/>
                        </a:rPr>
                        <a:t> </a:t>
                      </a:r>
                      <a:r>
                        <a:rPr sz="1000" spc="-5" dirty="0">
                          <a:latin typeface="Calibri"/>
                          <a:cs typeface="Calibri"/>
                        </a:rPr>
                        <a:t>the</a:t>
                      </a:r>
                      <a:r>
                        <a:rPr sz="1000" spc="10" dirty="0">
                          <a:latin typeface="Calibri"/>
                          <a:cs typeface="Calibri"/>
                        </a:rPr>
                        <a:t> </a:t>
                      </a:r>
                      <a:r>
                        <a:rPr sz="1000" spc="-5" dirty="0">
                          <a:latin typeface="Calibri"/>
                          <a:cs typeface="Calibri"/>
                        </a:rPr>
                        <a:t>purchase or sale</a:t>
                      </a:r>
                      <a:r>
                        <a:rPr sz="1000" spc="5" dirty="0">
                          <a:latin typeface="Calibri"/>
                          <a:cs typeface="Calibri"/>
                        </a:rPr>
                        <a:t> </a:t>
                      </a:r>
                      <a:r>
                        <a:rPr sz="1000" spc="-5" dirty="0">
                          <a:latin typeface="Calibri"/>
                          <a:cs typeface="Calibri"/>
                        </a:rPr>
                        <a:t>of investments.</a:t>
                      </a:r>
                      <a:r>
                        <a:rPr sz="1000" spc="30" dirty="0">
                          <a:latin typeface="Calibri"/>
                          <a:cs typeface="Calibri"/>
                        </a:rPr>
                        <a:t> </a:t>
                      </a:r>
                      <a:r>
                        <a:rPr lang="en-US" sz="1000" spc="-10" dirty="0">
                          <a:latin typeface="Calibri"/>
                          <a:cs typeface="Calibri"/>
                        </a:rPr>
                        <a:t>We provide </a:t>
                      </a:r>
                      <a:r>
                        <a:rPr sz="1000" spc="-5" dirty="0">
                          <a:latin typeface="Calibri"/>
                          <a:cs typeface="Calibri"/>
                        </a:rPr>
                        <a:t>portfolio</a:t>
                      </a:r>
                      <a:r>
                        <a:rPr sz="1000" dirty="0">
                          <a:latin typeface="Calibri"/>
                          <a:cs typeface="Calibri"/>
                        </a:rPr>
                        <a:t> </a:t>
                      </a:r>
                      <a:r>
                        <a:rPr sz="1000" spc="-5" dirty="0">
                          <a:solidFill>
                            <a:schemeClr val="tx1"/>
                          </a:solidFill>
                          <a:latin typeface="Calibri"/>
                          <a:ea typeface="+mn-ea"/>
                          <a:cs typeface="Calibri"/>
                        </a:rPr>
                        <a:t>management services primarily (but not exclusively) by allocating clients’ investment  assets among income producing strategies utilizing securities in the equity and fixed income markets.</a:t>
                      </a:r>
                      <a:r>
                        <a:rPr lang="en-US" sz="1000" spc="-5" dirty="0">
                          <a:solidFill>
                            <a:schemeClr val="tx1"/>
                          </a:solidFill>
                          <a:latin typeface="Calibri"/>
                          <a:ea typeface="+mn-ea"/>
                          <a:cs typeface="Calibri"/>
                        </a:rPr>
                        <a:t> We monitor portfolios as part of an ongoing process while regular account reviews are conducted on at least a quarterly basis. Such reviews are conducted by one of the Firm’s investment adviser representatives.</a:t>
                      </a:r>
                      <a:endParaRPr sz="1000" spc="-5" dirty="0">
                        <a:solidFill>
                          <a:schemeClr val="tx1"/>
                        </a:solidFill>
                        <a:latin typeface="Calibri"/>
                        <a:ea typeface="+mn-ea"/>
                        <a:cs typeface="Calibri"/>
                      </a:endParaRPr>
                    </a:p>
                    <a:p>
                      <a:pPr algn="just">
                        <a:lnSpc>
                          <a:spcPct val="100000"/>
                        </a:lnSpc>
                        <a:spcBef>
                          <a:spcPts val="45"/>
                        </a:spcBef>
                      </a:pPr>
                      <a:endParaRPr sz="1000" spc="-5" dirty="0">
                        <a:solidFill>
                          <a:schemeClr val="tx1"/>
                        </a:solidFill>
                        <a:latin typeface="Calibri"/>
                        <a:ea typeface="+mn-ea"/>
                        <a:cs typeface="Calibri"/>
                      </a:endParaRPr>
                    </a:p>
                    <a:p>
                      <a:pPr marL="97790" marR="464184" algn="just">
                        <a:lnSpc>
                          <a:spcPct val="100000"/>
                        </a:lnSpc>
                        <a:spcBef>
                          <a:spcPts val="5"/>
                        </a:spcBef>
                      </a:pPr>
                      <a:r>
                        <a:rPr lang="en-US" sz="1000" spc="-5" dirty="0">
                          <a:latin typeface="Calibri"/>
                          <a:cs typeface="Calibri"/>
                        </a:rPr>
                        <a:t>We do </a:t>
                      </a:r>
                      <a:r>
                        <a:rPr sz="1000" spc="-5" dirty="0">
                          <a:latin typeface="Calibri"/>
                          <a:cs typeface="Calibri"/>
                        </a:rPr>
                        <a:t>not impose</a:t>
                      </a:r>
                      <a:r>
                        <a:rPr sz="1000" spc="15" dirty="0">
                          <a:latin typeface="Calibri"/>
                          <a:cs typeface="Calibri"/>
                        </a:rPr>
                        <a:t> </a:t>
                      </a:r>
                      <a:r>
                        <a:rPr sz="1000" spc="-5" dirty="0">
                          <a:latin typeface="Calibri"/>
                          <a:cs typeface="Calibri"/>
                        </a:rPr>
                        <a:t>a mandatory minimum</a:t>
                      </a:r>
                      <a:r>
                        <a:rPr sz="1000" spc="15" dirty="0">
                          <a:latin typeface="Calibri"/>
                          <a:cs typeface="Calibri"/>
                        </a:rPr>
                        <a:t> </a:t>
                      </a:r>
                      <a:r>
                        <a:rPr sz="1000" spc="-5" dirty="0">
                          <a:latin typeface="Calibri"/>
                          <a:cs typeface="Calibri"/>
                        </a:rPr>
                        <a:t>portfolio</a:t>
                      </a:r>
                      <a:r>
                        <a:rPr sz="1000" spc="-15" dirty="0">
                          <a:latin typeface="Calibri"/>
                          <a:cs typeface="Calibri"/>
                        </a:rPr>
                        <a:t> </a:t>
                      </a:r>
                      <a:r>
                        <a:rPr sz="1000" spc="-5" dirty="0">
                          <a:latin typeface="Calibri"/>
                          <a:cs typeface="Calibri"/>
                        </a:rPr>
                        <a:t>size,</a:t>
                      </a:r>
                      <a:r>
                        <a:rPr sz="1000" spc="20" dirty="0">
                          <a:latin typeface="Calibri"/>
                          <a:cs typeface="Calibri"/>
                        </a:rPr>
                        <a:t> </a:t>
                      </a:r>
                      <a:r>
                        <a:rPr sz="1000" spc="-10" dirty="0">
                          <a:latin typeface="Calibri"/>
                          <a:cs typeface="Calibri"/>
                        </a:rPr>
                        <a:t>however</a:t>
                      </a:r>
                      <a:r>
                        <a:rPr sz="1000" spc="15" dirty="0">
                          <a:latin typeface="Calibri"/>
                          <a:cs typeface="Calibri"/>
                        </a:rPr>
                        <a:t> </a:t>
                      </a:r>
                      <a:r>
                        <a:rPr sz="1000" spc="-5" dirty="0">
                          <a:latin typeface="Calibri"/>
                          <a:cs typeface="Calibri"/>
                        </a:rPr>
                        <a:t>depending</a:t>
                      </a:r>
                      <a:r>
                        <a:rPr sz="1000" spc="15" dirty="0">
                          <a:latin typeface="Calibri"/>
                          <a:cs typeface="Calibri"/>
                        </a:rPr>
                        <a:t> </a:t>
                      </a:r>
                      <a:r>
                        <a:rPr sz="1000" spc="-5" dirty="0">
                          <a:latin typeface="Calibri"/>
                          <a:cs typeface="Calibri"/>
                        </a:rPr>
                        <a:t>on</a:t>
                      </a:r>
                      <a:r>
                        <a:rPr sz="1000" dirty="0">
                          <a:latin typeface="Calibri"/>
                          <a:cs typeface="Calibri"/>
                        </a:rPr>
                        <a:t> </a:t>
                      </a:r>
                      <a:r>
                        <a:rPr sz="1000" spc="-5" dirty="0">
                          <a:latin typeface="Calibri"/>
                          <a:cs typeface="Calibri"/>
                        </a:rPr>
                        <a:t>the</a:t>
                      </a:r>
                      <a:r>
                        <a:rPr sz="1000" dirty="0">
                          <a:latin typeface="Calibri"/>
                          <a:cs typeface="Calibri"/>
                        </a:rPr>
                        <a:t> </a:t>
                      </a:r>
                      <a:r>
                        <a:rPr sz="1000" spc="-5" dirty="0">
                          <a:latin typeface="Calibri"/>
                          <a:cs typeface="Calibri"/>
                        </a:rPr>
                        <a:t>strategy </a:t>
                      </a:r>
                      <a:r>
                        <a:rPr sz="1000" spc="-210" dirty="0">
                          <a:latin typeface="Calibri"/>
                          <a:cs typeface="Calibri"/>
                        </a:rPr>
                        <a:t> </a:t>
                      </a:r>
                      <a:r>
                        <a:rPr sz="1000" spc="-5" dirty="0">
                          <a:latin typeface="Calibri"/>
                          <a:cs typeface="Calibri"/>
                        </a:rPr>
                        <a:t>accounts may</a:t>
                      </a:r>
                      <a:r>
                        <a:rPr sz="1000" dirty="0">
                          <a:latin typeface="Calibri"/>
                          <a:cs typeface="Calibri"/>
                        </a:rPr>
                        <a:t> </a:t>
                      </a:r>
                      <a:r>
                        <a:rPr sz="1000" spc="-5" dirty="0">
                          <a:latin typeface="Calibri"/>
                          <a:cs typeface="Calibri"/>
                        </a:rPr>
                        <a:t>be</a:t>
                      </a:r>
                      <a:r>
                        <a:rPr sz="1000" dirty="0">
                          <a:latin typeface="Calibri"/>
                          <a:cs typeface="Calibri"/>
                        </a:rPr>
                        <a:t> </a:t>
                      </a:r>
                      <a:r>
                        <a:rPr sz="1000" spc="-5" dirty="0">
                          <a:latin typeface="Calibri"/>
                          <a:cs typeface="Calibri"/>
                        </a:rPr>
                        <a:t>required</a:t>
                      </a:r>
                      <a:r>
                        <a:rPr sz="1000" spc="20" dirty="0">
                          <a:latin typeface="Calibri"/>
                          <a:cs typeface="Calibri"/>
                        </a:rPr>
                        <a:t> </a:t>
                      </a:r>
                      <a:r>
                        <a:rPr sz="1000" spc="-5" dirty="0">
                          <a:latin typeface="Calibri"/>
                          <a:cs typeface="Calibri"/>
                        </a:rPr>
                        <a:t>to</a:t>
                      </a:r>
                      <a:r>
                        <a:rPr sz="1000" spc="5" dirty="0">
                          <a:latin typeface="Calibri"/>
                          <a:cs typeface="Calibri"/>
                        </a:rPr>
                        <a:t> </a:t>
                      </a:r>
                      <a:r>
                        <a:rPr sz="1000" spc="-5" dirty="0">
                          <a:latin typeface="Calibri"/>
                          <a:cs typeface="Calibri"/>
                        </a:rPr>
                        <a:t>meet</a:t>
                      </a:r>
                      <a:r>
                        <a:rPr sz="1000" spc="20" dirty="0">
                          <a:latin typeface="Calibri"/>
                          <a:cs typeface="Calibri"/>
                        </a:rPr>
                        <a:t> </a:t>
                      </a:r>
                      <a:r>
                        <a:rPr sz="1000" spc="-5" dirty="0">
                          <a:latin typeface="Calibri"/>
                          <a:cs typeface="Calibri"/>
                        </a:rPr>
                        <a:t>a</a:t>
                      </a:r>
                      <a:r>
                        <a:rPr sz="1000" spc="5" dirty="0">
                          <a:latin typeface="Calibri"/>
                          <a:cs typeface="Calibri"/>
                        </a:rPr>
                        <a:t> </a:t>
                      </a:r>
                      <a:r>
                        <a:rPr sz="1000" spc="-5" dirty="0">
                          <a:latin typeface="Calibri"/>
                          <a:cs typeface="Calibri"/>
                        </a:rPr>
                        <a:t>minimum</a:t>
                      </a:r>
                      <a:r>
                        <a:rPr sz="1000" spc="10" dirty="0">
                          <a:latin typeface="Calibri"/>
                          <a:cs typeface="Calibri"/>
                        </a:rPr>
                        <a:t> </a:t>
                      </a:r>
                      <a:r>
                        <a:rPr sz="1000" spc="-5" dirty="0">
                          <a:latin typeface="Calibri"/>
                          <a:cs typeface="Calibri"/>
                        </a:rPr>
                        <a:t>size</a:t>
                      </a:r>
                      <a:r>
                        <a:rPr sz="1000" spc="5" dirty="0">
                          <a:latin typeface="Calibri"/>
                          <a:cs typeface="Calibri"/>
                        </a:rPr>
                        <a:t> </a:t>
                      </a:r>
                      <a:r>
                        <a:rPr sz="1000" spc="-5" dirty="0">
                          <a:latin typeface="Calibri"/>
                          <a:cs typeface="Calibri"/>
                        </a:rPr>
                        <a:t>in</a:t>
                      </a:r>
                      <a:r>
                        <a:rPr sz="1000" spc="5" dirty="0">
                          <a:latin typeface="Calibri"/>
                          <a:cs typeface="Calibri"/>
                        </a:rPr>
                        <a:t> </a:t>
                      </a:r>
                      <a:r>
                        <a:rPr sz="1000" spc="-5" dirty="0">
                          <a:latin typeface="Calibri"/>
                          <a:cs typeface="Calibri"/>
                        </a:rPr>
                        <a:t>order</a:t>
                      </a:r>
                      <a:r>
                        <a:rPr sz="1000" spc="5" dirty="0">
                          <a:latin typeface="Calibri"/>
                          <a:cs typeface="Calibri"/>
                        </a:rPr>
                        <a:t> </a:t>
                      </a:r>
                      <a:r>
                        <a:rPr sz="1000" spc="-5" dirty="0">
                          <a:latin typeface="Calibri"/>
                          <a:cs typeface="Calibri"/>
                        </a:rPr>
                        <a:t>to properly</a:t>
                      </a:r>
                      <a:r>
                        <a:rPr sz="1000" spc="5" dirty="0">
                          <a:latin typeface="Calibri"/>
                          <a:cs typeface="Calibri"/>
                        </a:rPr>
                        <a:t> </a:t>
                      </a:r>
                      <a:r>
                        <a:rPr sz="1000" spc="-5" dirty="0">
                          <a:latin typeface="Calibri"/>
                          <a:cs typeface="Calibri"/>
                        </a:rPr>
                        <a:t>allocate</a:t>
                      </a:r>
                      <a:r>
                        <a:rPr sz="1000" spc="-10" dirty="0">
                          <a:latin typeface="Calibri"/>
                          <a:cs typeface="Calibri"/>
                        </a:rPr>
                        <a:t> </a:t>
                      </a:r>
                      <a:r>
                        <a:rPr sz="1000" spc="-5" dirty="0">
                          <a:latin typeface="Calibri"/>
                          <a:cs typeface="Calibri"/>
                        </a:rPr>
                        <a:t>to</a:t>
                      </a:r>
                      <a:r>
                        <a:rPr sz="1000" spc="10" dirty="0">
                          <a:latin typeface="Calibri"/>
                          <a:cs typeface="Calibri"/>
                        </a:rPr>
                        <a:t> </a:t>
                      </a:r>
                      <a:r>
                        <a:rPr sz="1000" spc="-5" dirty="0">
                          <a:latin typeface="Calibri"/>
                          <a:cs typeface="Calibri"/>
                        </a:rPr>
                        <a:t>individual </a:t>
                      </a:r>
                      <a:r>
                        <a:rPr sz="1000" dirty="0">
                          <a:latin typeface="Calibri"/>
                          <a:cs typeface="Calibri"/>
                        </a:rPr>
                        <a:t> </a:t>
                      </a:r>
                      <a:r>
                        <a:rPr sz="1000" spc="-5" dirty="0">
                          <a:latin typeface="Calibri"/>
                          <a:cs typeface="Calibri"/>
                        </a:rPr>
                        <a:t>underlying</a:t>
                      </a:r>
                      <a:r>
                        <a:rPr sz="1000" spc="-10" dirty="0">
                          <a:latin typeface="Calibri"/>
                          <a:cs typeface="Calibri"/>
                        </a:rPr>
                        <a:t> </a:t>
                      </a:r>
                      <a:r>
                        <a:rPr sz="1000" spc="-5" dirty="0">
                          <a:latin typeface="Calibri"/>
                          <a:cs typeface="Calibri"/>
                        </a:rPr>
                        <a:t>investments.</a:t>
                      </a:r>
                      <a:r>
                        <a:rPr sz="1000" spc="25" dirty="0">
                          <a:latin typeface="Calibri"/>
                          <a:cs typeface="Calibri"/>
                        </a:rPr>
                        <a:t> </a:t>
                      </a:r>
                      <a:r>
                        <a:rPr sz="1000" spc="-5" dirty="0">
                          <a:latin typeface="Calibri"/>
                          <a:cs typeface="Calibri"/>
                        </a:rPr>
                        <a:t>Current</a:t>
                      </a:r>
                      <a:r>
                        <a:rPr sz="1000" spc="30" dirty="0">
                          <a:latin typeface="Calibri"/>
                          <a:cs typeface="Calibri"/>
                        </a:rPr>
                        <a:t> </a:t>
                      </a:r>
                      <a:r>
                        <a:rPr sz="1000" spc="-5" dirty="0">
                          <a:latin typeface="Calibri"/>
                          <a:cs typeface="Calibri"/>
                        </a:rPr>
                        <a:t>SMA</a:t>
                      </a:r>
                      <a:r>
                        <a:rPr sz="1000" spc="10" dirty="0">
                          <a:latin typeface="Calibri"/>
                          <a:cs typeface="Calibri"/>
                        </a:rPr>
                        <a:t> </a:t>
                      </a:r>
                      <a:r>
                        <a:rPr sz="1000" spc="-5" dirty="0">
                          <a:latin typeface="Calibri"/>
                          <a:cs typeface="Calibri"/>
                        </a:rPr>
                        <a:t>strategies</a:t>
                      </a:r>
                      <a:r>
                        <a:rPr sz="1000" spc="20" dirty="0">
                          <a:latin typeface="Calibri"/>
                          <a:cs typeface="Calibri"/>
                        </a:rPr>
                        <a:t> </a:t>
                      </a:r>
                      <a:r>
                        <a:rPr sz="1000" spc="-5" dirty="0">
                          <a:latin typeface="Calibri"/>
                          <a:cs typeface="Calibri"/>
                        </a:rPr>
                        <a:t>have</a:t>
                      </a:r>
                      <a:r>
                        <a:rPr sz="1000" dirty="0">
                          <a:latin typeface="Calibri"/>
                          <a:cs typeface="Calibri"/>
                        </a:rPr>
                        <a:t> </a:t>
                      </a:r>
                      <a:r>
                        <a:rPr sz="1000" spc="-5" dirty="0">
                          <a:latin typeface="Calibri"/>
                          <a:cs typeface="Calibri"/>
                        </a:rPr>
                        <a:t>stated</a:t>
                      </a:r>
                      <a:r>
                        <a:rPr sz="1000" spc="5" dirty="0">
                          <a:latin typeface="Calibri"/>
                          <a:cs typeface="Calibri"/>
                        </a:rPr>
                        <a:t> </a:t>
                      </a:r>
                      <a:r>
                        <a:rPr sz="1000" spc="-5" dirty="0">
                          <a:latin typeface="Calibri"/>
                          <a:cs typeface="Calibri"/>
                        </a:rPr>
                        <a:t>minimums</a:t>
                      </a:r>
                      <a:r>
                        <a:rPr sz="1000" spc="10" dirty="0">
                          <a:latin typeface="Calibri"/>
                          <a:cs typeface="Calibri"/>
                        </a:rPr>
                        <a:t> </a:t>
                      </a:r>
                      <a:r>
                        <a:rPr sz="1000" spc="-5" dirty="0">
                          <a:latin typeface="Calibri"/>
                          <a:cs typeface="Calibri"/>
                        </a:rPr>
                        <a:t>starting</a:t>
                      </a:r>
                      <a:r>
                        <a:rPr sz="1000" spc="10" dirty="0">
                          <a:latin typeface="Calibri"/>
                          <a:cs typeface="Calibri"/>
                        </a:rPr>
                        <a:t> </a:t>
                      </a:r>
                      <a:r>
                        <a:rPr sz="1000" spc="-5" dirty="0">
                          <a:latin typeface="Calibri"/>
                          <a:cs typeface="Calibri"/>
                        </a:rPr>
                        <a:t>at</a:t>
                      </a:r>
                      <a:r>
                        <a:rPr sz="1000" spc="5" dirty="0">
                          <a:latin typeface="Calibri"/>
                          <a:cs typeface="Calibri"/>
                        </a:rPr>
                        <a:t> </a:t>
                      </a:r>
                      <a:r>
                        <a:rPr sz="1000" spc="-5" dirty="0">
                          <a:latin typeface="Calibri"/>
                          <a:cs typeface="Calibri"/>
                        </a:rPr>
                        <a:t>$100,000.</a:t>
                      </a:r>
                      <a:endParaRPr sz="1000" dirty="0">
                        <a:latin typeface="Calibri"/>
                        <a:cs typeface="Calibri"/>
                      </a:endParaRPr>
                    </a:p>
                    <a:p>
                      <a:pPr algn="just">
                        <a:lnSpc>
                          <a:spcPct val="100000"/>
                        </a:lnSpc>
                        <a:spcBef>
                          <a:spcPts val="50"/>
                        </a:spcBef>
                      </a:pPr>
                      <a:endParaRPr sz="1000" dirty="0">
                        <a:latin typeface="Times New Roman"/>
                        <a:cs typeface="Times New Roman"/>
                      </a:endParaRPr>
                    </a:p>
                    <a:p>
                      <a:pPr marL="97790" algn="just">
                        <a:lnSpc>
                          <a:spcPct val="100000"/>
                        </a:lnSpc>
                      </a:pPr>
                      <a:r>
                        <a:rPr sz="1000" spc="-10" dirty="0">
                          <a:latin typeface="Calibri"/>
                          <a:cs typeface="Calibri"/>
                        </a:rPr>
                        <a:t>For</a:t>
                      </a:r>
                      <a:r>
                        <a:rPr sz="1000" spc="5" dirty="0">
                          <a:latin typeface="Calibri"/>
                          <a:cs typeface="Calibri"/>
                        </a:rPr>
                        <a:t> </a:t>
                      </a:r>
                      <a:r>
                        <a:rPr sz="1000" spc="-5" dirty="0">
                          <a:latin typeface="Calibri"/>
                          <a:cs typeface="Calibri"/>
                        </a:rPr>
                        <a:t>additional</a:t>
                      </a:r>
                      <a:r>
                        <a:rPr sz="1000" spc="-30" dirty="0">
                          <a:latin typeface="Calibri"/>
                          <a:cs typeface="Calibri"/>
                        </a:rPr>
                        <a:t> </a:t>
                      </a:r>
                      <a:r>
                        <a:rPr sz="1000" spc="-5" dirty="0">
                          <a:latin typeface="Calibri"/>
                          <a:cs typeface="Calibri"/>
                        </a:rPr>
                        <a:t>information, please</a:t>
                      </a:r>
                      <a:r>
                        <a:rPr sz="1000" spc="15" dirty="0">
                          <a:latin typeface="Calibri"/>
                          <a:cs typeface="Calibri"/>
                        </a:rPr>
                        <a:t> </a:t>
                      </a:r>
                      <a:r>
                        <a:rPr sz="1000" spc="-10" dirty="0">
                          <a:latin typeface="Calibri"/>
                          <a:cs typeface="Calibri"/>
                        </a:rPr>
                        <a:t>see</a:t>
                      </a:r>
                      <a:r>
                        <a:rPr sz="1000" spc="10" dirty="0">
                          <a:latin typeface="Calibri"/>
                          <a:cs typeface="Calibri"/>
                        </a:rPr>
                        <a:t> </a:t>
                      </a:r>
                      <a:r>
                        <a:rPr sz="1000" spc="-10" dirty="0">
                          <a:latin typeface="Calibri"/>
                          <a:cs typeface="Calibri"/>
                          <a:hlinkClick r:id="rId3"/>
                        </a:rPr>
                        <a:t>Form</a:t>
                      </a:r>
                      <a:r>
                        <a:rPr sz="1000" spc="20" dirty="0">
                          <a:latin typeface="Calibri"/>
                          <a:cs typeface="Calibri"/>
                          <a:hlinkClick r:id="rId3"/>
                        </a:rPr>
                        <a:t> </a:t>
                      </a:r>
                      <a:r>
                        <a:rPr sz="1000" spc="-5" dirty="0">
                          <a:latin typeface="Calibri"/>
                          <a:cs typeface="Calibri"/>
                          <a:hlinkClick r:id="rId3"/>
                        </a:rPr>
                        <a:t>ADV, Part</a:t>
                      </a:r>
                      <a:r>
                        <a:rPr sz="1000" spc="10" dirty="0">
                          <a:latin typeface="Calibri"/>
                          <a:cs typeface="Calibri"/>
                          <a:hlinkClick r:id="rId3"/>
                        </a:rPr>
                        <a:t> </a:t>
                      </a:r>
                      <a:r>
                        <a:rPr sz="1000" spc="-5" dirty="0">
                          <a:latin typeface="Calibri"/>
                          <a:cs typeface="Calibri"/>
                          <a:hlinkClick r:id="rId3"/>
                        </a:rPr>
                        <a:t>2A</a:t>
                      </a:r>
                      <a:r>
                        <a:rPr sz="1000" dirty="0">
                          <a:latin typeface="Calibri"/>
                          <a:cs typeface="Calibri"/>
                          <a:hlinkClick r:id="rId3"/>
                        </a:rPr>
                        <a:t> </a:t>
                      </a:r>
                      <a:r>
                        <a:rPr sz="1000" spc="-5" dirty="0">
                          <a:latin typeface="Calibri"/>
                          <a:cs typeface="Calibri"/>
                          <a:hlinkClick r:id="rId3"/>
                        </a:rPr>
                        <a:t>brochure</a:t>
                      </a:r>
                      <a:r>
                        <a:rPr sz="1000" dirty="0">
                          <a:latin typeface="Calibri"/>
                          <a:cs typeface="Calibri"/>
                          <a:hlinkClick r:id="rId3"/>
                        </a:rPr>
                        <a:t> </a:t>
                      </a:r>
                      <a:r>
                        <a:rPr sz="1000" spc="-5" dirty="0">
                          <a:latin typeface="Calibri"/>
                          <a:cs typeface="Calibri"/>
                          <a:hlinkClick r:id="rId3"/>
                        </a:rPr>
                        <a:t>Items</a:t>
                      </a:r>
                      <a:r>
                        <a:rPr sz="1000" spc="15" dirty="0">
                          <a:latin typeface="Calibri"/>
                          <a:cs typeface="Calibri"/>
                          <a:hlinkClick r:id="rId3"/>
                        </a:rPr>
                        <a:t> </a:t>
                      </a:r>
                      <a:r>
                        <a:rPr sz="1000" spc="-5" dirty="0">
                          <a:latin typeface="Calibri"/>
                          <a:cs typeface="Calibri"/>
                          <a:hlinkClick r:id="rId3"/>
                        </a:rPr>
                        <a:t>4,</a:t>
                      </a:r>
                      <a:r>
                        <a:rPr sz="1000" spc="20" dirty="0">
                          <a:latin typeface="Calibri"/>
                          <a:cs typeface="Calibri"/>
                          <a:hlinkClick r:id="rId3"/>
                        </a:rPr>
                        <a:t> </a:t>
                      </a:r>
                      <a:r>
                        <a:rPr sz="1000" spc="-5" dirty="0">
                          <a:latin typeface="Calibri"/>
                          <a:cs typeface="Calibri"/>
                          <a:hlinkClick r:id="rId3"/>
                        </a:rPr>
                        <a:t>7,</a:t>
                      </a:r>
                      <a:r>
                        <a:rPr sz="1000" spc="10" dirty="0">
                          <a:latin typeface="Calibri"/>
                          <a:cs typeface="Calibri"/>
                          <a:hlinkClick r:id="rId3"/>
                        </a:rPr>
                        <a:t> </a:t>
                      </a:r>
                      <a:r>
                        <a:rPr sz="1000" spc="-5" dirty="0">
                          <a:latin typeface="Calibri"/>
                          <a:cs typeface="Calibri"/>
                          <a:hlinkClick r:id="rId3"/>
                        </a:rPr>
                        <a:t>8</a:t>
                      </a:r>
                      <a:r>
                        <a:rPr sz="1000" spc="15" dirty="0">
                          <a:latin typeface="Calibri"/>
                          <a:cs typeface="Calibri"/>
                          <a:hlinkClick r:id="rId3"/>
                        </a:rPr>
                        <a:t> </a:t>
                      </a:r>
                      <a:r>
                        <a:rPr sz="1000" spc="-5" dirty="0">
                          <a:latin typeface="Calibri"/>
                          <a:cs typeface="Calibri"/>
                          <a:hlinkClick r:id="rId3"/>
                        </a:rPr>
                        <a:t>and</a:t>
                      </a:r>
                      <a:r>
                        <a:rPr sz="1000" spc="-15" dirty="0">
                          <a:latin typeface="Calibri"/>
                          <a:cs typeface="Calibri"/>
                          <a:hlinkClick r:id="rId3"/>
                        </a:rPr>
                        <a:t> </a:t>
                      </a:r>
                      <a:r>
                        <a:rPr sz="1000" spc="-5" dirty="0">
                          <a:latin typeface="Calibri"/>
                          <a:cs typeface="Calibri"/>
                          <a:hlinkClick r:id="rId3"/>
                        </a:rPr>
                        <a:t>16</a:t>
                      </a:r>
                      <a:r>
                        <a:rPr sz="1000" spc="-5" dirty="0">
                          <a:latin typeface="Calibri"/>
                          <a:cs typeface="Calibri"/>
                        </a:rPr>
                        <a:t>.</a:t>
                      </a:r>
                      <a:endParaRPr sz="1000" dirty="0">
                        <a:latin typeface="Calibri"/>
                        <a:cs typeface="Calibri"/>
                      </a:endParaRPr>
                    </a:p>
                  </a:txBody>
                  <a:tcPr marL="0" marR="0" marT="88265"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1"/>
                  </a:ext>
                </a:extLst>
              </a:tr>
              <a:tr h="4849074">
                <a:tc>
                  <a:txBody>
                    <a:bodyPr/>
                    <a:lstStyle/>
                    <a:p>
                      <a:pPr>
                        <a:lnSpc>
                          <a:spcPct val="100000"/>
                        </a:lnSpc>
                        <a:spcBef>
                          <a:spcPts val="45"/>
                        </a:spcBef>
                      </a:pPr>
                      <a:endParaRPr sz="900" dirty="0">
                        <a:latin typeface="Times New Roman"/>
                        <a:cs typeface="Times New Roman"/>
                      </a:endParaRPr>
                    </a:p>
                    <a:p>
                      <a:pPr marL="193675">
                        <a:lnSpc>
                          <a:spcPct val="100000"/>
                        </a:lnSpc>
                        <a:spcBef>
                          <a:spcPts val="5"/>
                        </a:spcBef>
                      </a:pPr>
                      <a:r>
                        <a:rPr sz="1100" b="1" dirty="0">
                          <a:latin typeface="Calibri"/>
                          <a:cs typeface="Calibri"/>
                        </a:rPr>
                        <a:t>Item</a:t>
                      </a:r>
                      <a:r>
                        <a:rPr sz="1100" b="1" spc="-30" dirty="0">
                          <a:latin typeface="Calibri"/>
                          <a:cs typeface="Calibri"/>
                        </a:rPr>
                        <a:t> </a:t>
                      </a:r>
                      <a:r>
                        <a:rPr sz="1100" b="1" dirty="0">
                          <a:latin typeface="Calibri"/>
                          <a:cs typeface="Calibri"/>
                        </a:rPr>
                        <a:t>3</a:t>
                      </a:r>
                      <a:endParaRPr sz="1100" dirty="0">
                        <a:latin typeface="Calibri"/>
                        <a:cs typeface="Calibri"/>
                      </a:endParaRPr>
                    </a:p>
                    <a:p>
                      <a:pPr marL="193675" marR="246379">
                        <a:lnSpc>
                          <a:spcPct val="100000"/>
                        </a:lnSpc>
                      </a:pPr>
                      <a:r>
                        <a:rPr sz="1100" spc="-5" dirty="0">
                          <a:latin typeface="Calibri"/>
                          <a:cs typeface="Calibri"/>
                        </a:rPr>
                        <a:t>Fees,</a:t>
                      </a:r>
                      <a:r>
                        <a:rPr sz="1100" spc="-35" dirty="0">
                          <a:latin typeface="Calibri"/>
                          <a:cs typeface="Calibri"/>
                        </a:rPr>
                        <a:t> </a:t>
                      </a:r>
                      <a:r>
                        <a:rPr sz="1100" spc="-5" dirty="0">
                          <a:latin typeface="Calibri"/>
                          <a:cs typeface="Calibri"/>
                        </a:rPr>
                        <a:t>Costs,</a:t>
                      </a:r>
                      <a:r>
                        <a:rPr sz="1100" spc="-45" dirty="0">
                          <a:latin typeface="Calibri"/>
                          <a:cs typeface="Calibri"/>
                        </a:rPr>
                        <a:t> </a:t>
                      </a:r>
                      <a:r>
                        <a:rPr sz="1100" spc="-5" dirty="0">
                          <a:latin typeface="Calibri"/>
                          <a:cs typeface="Calibri"/>
                        </a:rPr>
                        <a:t>Conflicts</a:t>
                      </a:r>
                      <a:r>
                        <a:rPr sz="1100" spc="-40" dirty="0">
                          <a:latin typeface="Calibri"/>
                          <a:cs typeface="Calibri"/>
                        </a:rPr>
                        <a:t> </a:t>
                      </a:r>
                      <a:r>
                        <a:rPr sz="1100" dirty="0">
                          <a:latin typeface="Calibri"/>
                          <a:cs typeface="Calibri"/>
                        </a:rPr>
                        <a:t>&amp; </a:t>
                      </a:r>
                      <a:r>
                        <a:rPr sz="1100" spc="-235" dirty="0">
                          <a:latin typeface="Calibri"/>
                          <a:cs typeface="Calibri"/>
                        </a:rPr>
                        <a:t> </a:t>
                      </a:r>
                      <a:r>
                        <a:rPr sz="1100" spc="-5" dirty="0">
                          <a:latin typeface="Calibri"/>
                          <a:cs typeface="Calibri"/>
                        </a:rPr>
                        <a:t>Standard</a:t>
                      </a:r>
                      <a:r>
                        <a:rPr sz="1100" spc="-40" dirty="0">
                          <a:latin typeface="Calibri"/>
                          <a:cs typeface="Calibri"/>
                        </a:rPr>
                        <a:t> </a:t>
                      </a:r>
                      <a:r>
                        <a:rPr sz="1100" dirty="0">
                          <a:latin typeface="Calibri"/>
                          <a:cs typeface="Calibri"/>
                        </a:rPr>
                        <a:t>of</a:t>
                      </a:r>
                      <a:r>
                        <a:rPr sz="1100" spc="-15" dirty="0">
                          <a:latin typeface="Calibri"/>
                          <a:cs typeface="Calibri"/>
                        </a:rPr>
                        <a:t> </a:t>
                      </a:r>
                      <a:r>
                        <a:rPr sz="1100" spc="-5" dirty="0">
                          <a:latin typeface="Calibri"/>
                          <a:cs typeface="Calibri"/>
                        </a:rPr>
                        <a:t>Conduct</a:t>
                      </a:r>
                      <a:endParaRPr sz="1100" dirty="0">
                        <a:latin typeface="Calibri"/>
                        <a:cs typeface="Calibri"/>
                      </a:endParaRPr>
                    </a:p>
                  </a:txBody>
                  <a:tcPr marL="0" marR="0" marT="5715"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marL="97790">
                        <a:lnSpc>
                          <a:spcPct val="100000"/>
                        </a:lnSpc>
                        <a:spcBef>
                          <a:spcPts val="700"/>
                        </a:spcBef>
                      </a:pPr>
                      <a:r>
                        <a:rPr sz="1000" b="1" spc="-10" dirty="0">
                          <a:latin typeface="Calibri"/>
                          <a:cs typeface="Calibri"/>
                        </a:rPr>
                        <a:t>What </a:t>
                      </a:r>
                      <a:r>
                        <a:rPr sz="1000" b="1" spc="-5" dirty="0">
                          <a:latin typeface="Calibri"/>
                          <a:cs typeface="Calibri"/>
                        </a:rPr>
                        <a:t>fees</a:t>
                      </a:r>
                      <a:r>
                        <a:rPr sz="1000" b="1" spc="-10" dirty="0">
                          <a:latin typeface="Calibri"/>
                          <a:cs typeface="Calibri"/>
                        </a:rPr>
                        <a:t> </a:t>
                      </a:r>
                      <a:r>
                        <a:rPr sz="1000" b="1" spc="-5" dirty="0">
                          <a:latin typeface="Calibri"/>
                          <a:cs typeface="Calibri"/>
                        </a:rPr>
                        <a:t>will</a:t>
                      </a:r>
                      <a:r>
                        <a:rPr sz="1000" b="1" spc="20" dirty="0">
                          <a:latin typeface="Calibri"/>
                          <a:cs typeface="Calibri"/>
                        </a:rPr>
                        <a:t> </a:t>
                      </a:r>
                      <a:r>
                        <a:rPr sz="1000" b="1" spc="-5" dirty="0">
                          <a:latin typeface="Calibri"/>
                          <a:cs typeface="Calibri"/>
                        </a:rPr>
                        <a:t>I</a:t>
                      </a:r>
                      <a:r>
                        <a:rPr sz="1000" b="1" spc="-20" dirty="0">
                          <a:latin typeface="Calibri"/>
                          <a:cs typeface="Calibri"/>
                        </a:rPr>
                        <a:t> </a:t>
                      </a:r>
                      <a:r>
                        <a:rPr sz="1000" b="1" spc="-5" dirty="0">
                          <a:latin typeface="Calibri"/>
                          <a:cs typeface="Calibri"/>
                        </a:rPr>
                        <a:t>pay?</a:t>
                      </a:r>
                      <a:endParaRPr sz="1000" dirty="0">
                        <a:latin typeface="Calibri"/>
                        <a:cs typeface="Calibri"/>
                      </a:endParaRPr>
                    </a:p>
                    <a:p>
                      <a:pPr algn="just" defTabSz="887413">
                        <a:lnSpc>
                          <a:spcPct val="100000"/>
                        </a:lnSpc>
                        <a:spcBef>
                          <a:spcPts val="50"/>
                        </a:spcBef>
                      </a:pPr>
                      <a:endParaRPr sz="1000" dirty="0">
                        <a:latin typeface="Times New Roman"/>
                        <a:cs typeface="Times New Roman"/>
                      </a:endParaRPr>
                    </a:p>
                    <a:p>
                      <a:pPr marL="97790" marR="94615" algn="just" defTabSz="887413">
                        <a:lnSpc>
                          <a:spcPct val="100000"/>
                        </a:lnSpc>
                        <a:tabLst>
                          <a:tab pos="5089525" algn="l"/>
                        </a:tabLst>
                      </a:pPr>
                      <a:r>
                        <a:rPr lang="en-US" sz="1000" spc="-5" dirty="0">
                          <a:latin typeface="Calibri"/>
                          <a:cs typeface="Calibri"/>
                        </a:rPr>
                        <a:t>We</a:t>
                      </a:r>
                      <a:r>
                        <a:rPr sz="1000" spc="5" dirty="0">
                          <a:latin typeface="Calibri"/>
                          <a:cs typeface="Calibri"/>
                        </a:rPr>
                        <a:t> </a:t>
                      </a:r>
                      <a:r>
                        <a:rPr sz="1000" spc="-5" dirty="0">
                          <a:latin typeface="Calibri"/>
                          <a:cs typeface="Calibri"/>
                        </a:rPr>
                        <a:t>offer </a:t>
                      </a:r>
                      <a:r>
                        <a:rPr lang="en-US" sz="1000" spc="-5" dirty="0">
                          <a:latin typeface="Calibri"/>
                          <a:cs typeface="Calibri"/>
                        </a:rPr>
                        <a:t>our</a:t>
                      </a:r>
                      <a:r>
                        <a:rPr sz="1000" spc="-5" dirty="0">
                          <a:latin typeface="Calibri"/>
                          <a:cs typeface="Calibri"/>
                        </a:rPr>
                        <a:t> </a:t>
                      </a:r>
                      <a:r>
                        <a:rPr sz="1000" spc="-10" dirty="0">
                          <a:latin typeface="Calibri"/>
                          <a:cs typeface="Calibri"/>
                        </a:rPr>
                        <a:t>services</a:t>
                      </a:r>
                      <a:r>
                        <a:rPr sz="1000" spc="35" dirty="0">
                          <a:latin typeface="Calibri"/>
                          <a:cs typeface="Calibri"/>
                        </a:rPr>
                        <a:t> </a:t>
                      </a:r>
                      <a:r>
                        <a:rPr sz="1000" spc="-5" dirty="0">
                          <a:latin typeface="Calibri"/>
                          <a:cs typeface="Calibri"/>
                        </a:rPr>
                        <a:t>on a </a:t>
                      </a:r>
                      <a:r>
                        <a:rPr sz="1000" spc="-10" dirty="0">
                          <a:latin typeface="Calibri"/>
                          <a:cs typeface="Calibri"/>
                        </a:rPr>
                        <a:t>fee</a:t>
                      </a:r>
                      <a:r>
                        <a:rPr sz="1000" spc="10" dirty="0">
                          <a:latin typeface="Calibri"/>
                          <a:cs typeface="Calibri"/>
                        </a:rPr>
                        <a:t> </a:t>
                      </a:r>
                      <a:r>
                        <a:rPr sz="1000" spc="-5" dirty="0">
                          <a:latin typeface="Calibri"/>
                          <a:cs typeface="Calibri"/>
                        </a:rPr>
                        <a:t>basis,</a:t>
                      </a:r>
                      <a:r>
                        <a:rPr sz="1000" spc="5" dirty="0">
                          <a:latin typeface="Calibri"/>
                          <a:cs typeface="Calibri"/>
                        </a:rPr>
                        <a:t> </a:t>
                      </a:r>
                      <a:r>
                        <a:rPr sz="1000" spc="-5" dirty="0">
                          <a:latin typeface="Calibri"/>
                          <a:cs typeface="Calibri"/>
                        </a:rPr>
                        <a:t>which may</a:t>
                      </a:r>
                      <a:r>
                        <a:rPr sz="1000" spc="10" dirty="0">
                          <a:latin typeface="Calibri"/>
                          <a:cs typeface="Calibri"/>
                        </a:rPr>
                        <a:t> </a:t>
                      </a:r>
                      <a:r>
                        <a:rPr sz="1000" spc="-5" dirty="0">
                          <a:latin typeface="Calibri"/>
                          <a:cs typeface="Calibri"/>
                        </a:rPr>
                        <a:t>include</a:t>
                      </a:r>
                      <a:r>
                        <a:rPr sz="1000" dirty="0">
                          <a:latin typeface="Calibri"/>
                          <a:cs typeface="Calibri"/>
                        </a:rPr>
                        <a:t> </a:t>
                      </a:r>
                      <a:r>
                        <a:rPr sz="1000" spc="-10" dirty="0">
                          <a:latin typeface="Calibri"/>
                          <a:cs typeface="Calibri"/>
                        </a:rPr>
                        <a:t>fixed</a:t>
                      </a:r>
                      <a:r>
                        <a:rPr sz="1000" spc="5" dirty="0">
                          <a:latin typeface="Calibri"/>
                          <a:cs typeface="Calibri"/>
                        </a:rPr>
                        <a:t> </a:t>
                      </a:r>
                      <a:r>
                        <a:rPr sz="1000" spc="-10" dirty="0">
                          <a:latin typeface="Calibri"/>
                          <a:cs typeface="Calibri"/>
                        </a:rPr>
                        <a:t>fees,</a:t>
                      </a:r>
                      <a:r>
                        <a:rPr sz="1000" spc="20" dirty="0">
                          <a:latin typeface="Calibri"/>
                          <a:cs typeface="Calibri"/>
                        </a:rPr>
                        <a:t> </a:t>
                      </a:r>
                      <a:r>
                        <a:rPr sz="1000" spc="-5" dirty="0">
                          <a:latin typeface="Calibri"/>
                          <a:cs typeface="Calibri"/>
                        </a:rPr>
                        <a:t>as</a:t>
                      </a:r>
                      <a:r>
                        <a:rPr sz="1000" dirty="0">
                          <a:latin typeface="Calibri"/>
                          <a:cs typeface="Calibri"/>
                        </a:rPr>
                        <a:t> </a:t>
                      </a:r>
                      <a:r>
                        <a:rPr sz="1000" spc="-5" dirty="0">
                          <a:latin typeface="Calibri"/>
                          <a:cs typeface="Calibri"/>
                        </a:rPr>
                        <a:t>well</a:t>
                      </a:r>
                      <a:r>
                        <a:rPr sz="1000" spc="5" dirty="0">
                          <a:latin typeface="Calibri"/>
                          <a:cs typeface="Calibri"/>
                        </a:rPr>
                        <a:t> </a:t>
                      </a:r>
                      <a:r>
                        <a:rPr sz="1000" spc="-5" dirty="0">
                          <a:latin typeface="Calibri"/>
                          <a:cs typeface="Calibri"/>
                        </a:rPr>
                        <a:t>as </a:t>
                      </a:r>
                      <a:r>
                        <a:rPr sz="1000" spc="-10" dirty="0">
                          <a:latin typeface="Calibri"/>
                          <a:cs typeface="Calibri"/>
                        </a:rPr>
                        <a:t>fees</a:t>
                      </a:r>
                      <a:r>
                        <a:rPr sz="1000" spc="10" dirty="0">
                          <a:latin typeface="Calibri"/>
                          <a:cs typeface="Calibri"/>
                        </a:rPr>
                        <a:t> </a:t>
                      </a:r>
                      <a:r>
                        <a:rPr sz="1000" spc="-5" dirty="0">
                          <a:latin typeface="Calibri"/>
                          <a:cs typeface="Calibri"/>
                        </a:rPr>
                        <a:t>based</a:t>
                      </a:r>
                      <a:r>
                        <a:rPr sz="1000" spc="5" dirty="0">
                          <a:latin typeface="Calibri"/>
                          <a:cs typeface="Calibri"/>
                        </a:rPr>
                        <a:t> </a:t>
                      </a:r>
                      <a:r>
                        <a:rPr sz="1000" spc="-5" dirty="0">
                          <a:latin typeface="Calibri"/>
                          <a:cs typeface="Calibri"/>
                        </a:rPr>
                        <a:t>upon assets </a:t>
                      </a:r>
                      <a:r>
                        <a:rPr sz="1000" dirty="0">
                          <a:latin typeface="Calibri"/>
                          <a:cs typeface="Calibri"/>
                        </a:rPr>
                        <a:t> </a:t>
                      </a:r>
                      <a:r>
                        <a:rPr sz="1000" spc="-5" dirty="0">
                          <a:latin typeface="Calibri"/>
                          <a:cs typeface="Calibri"/>
                        </a:rPr>
                        <a:t>under</a:t>
                      </a:r>
                      <a:r>
                        <a:rPr sz="1000" spc="10" dirty="0">
                          <a:latin typeface="Calibri"/>
                          <a:cs typeface="Calibri"/>
                        </a:rPr>
                        <a:t> </a:t>
                      </a:r>
                      <a:r>
                        <a:rPr sz="1000" spc="-5" dirty="0">
                          <a:latin typeface="Calibri"/>
                          <a:cs typeface="Calibri"/>
                        </a:rPr>
                        <a:t>management</a:t>
                      </a:r>
                      <a:r>
                        <a:rPr sz="1000" spc="35" dirty="0">
                          <a:latin typeface="Calibri"/>
                          <a:cs typeface="Calibri"/>
                        </a:rPr>
                        <a:t> </a:t>
                      </a:r>
                      <a:r>
                        <a:rPr sz="1000" spc="-5" dirty="0">
                          <a:latin typeface="Calibri"/>
                          <a:cs typeface="Calibri"/>
                        </a:rPr>
                        <a:t>and</a:t>
                      </a:r>
                      <a:r>
                        <a:rPr sz="1000" spc="-10" dirty="0">
                          <a:latin typeface="Calibri"/>
                          <a:cs typeface="Calibri"/>
                        </a:rPr>
                        <a:t> </a:t>
                      </a:r>
                      <a:r>
                        <a:rPr sz="1000" spc="-5" dirty="0">
                          <a:latin typeface="Calibri"/>
                          <a:cs typeface="Calibri"/>
                        </a:rPr>
                        <a:t>in</a:t>
                      </a:r>
                      <a:r>
                        <a:rPr sz="1000" spc="10" dirty="0">
                          <a:latin typeface="Calibri"/>
                          <a:cs typeface="Calibri"/>
                        </a:rPr>
                        <a:t> </a:t>
                      </a:r>
                      <a:r>
                        <a:rPr sz="1000" spc="-5" dirty="0">
                          <a:latin typeface="Calibri"/>
                          <a:cs typeface="Calibri"/>
                        </a:rPr>
                        <a:t>certain</a:t>
                      </a:r>
                      <a:r>
                        <a:rPr sz="1000" spc="15" dirty="0">
                          <a:latin typeface="Calibri"/>
                          <a:cs typeface="Calibri"/>
                        </a:rPr>
                        <a:t> </a:t>
                      </a:r>
                      <a:r>
                        <a:rPr sz="1000" spc="-5" dirty="0">
                          <a:latin typeface="Calibri"/>
                          <a:cs typeface="Calibri"/>
                        </a:rPr>
                        <a:t>situations performance-based</a:t>
                      </a:r>
                      <a:r>
                        <a:rPr sz="1000" spc="25" dirty="0">
                          <a:latin typeface="Calibri"/>
                          <a:cs typeface="Calibri"/>
                        </a:rPr>
                        <a:t> </a:t>
                      </a:r>
                      <a:r>
                        <a:rPr sz="1000" spc="-5" dirty="0">
                          <a:latin typeface="Calibri"/>
                          <a:cs typeface="Calibri"/>
                        </a:rPr>
                        <a:t>compensation.</a:t>
                      </a:r>
                      <a:r>
                        <a:rPr sz="1000" spc="10" dirty="0">
                          <a:latin typeface="Calibri"/>
                          <a:cs typeface="Calibri"/>
                        </a:rPr>
                        <a:t> </a:t>
                      </a:r>
                      <a:r>
                        <a:rPr sz="1000" spc="-10" dirty="0">
                          <a:latin typeface="Calibri"/>
                          <a:cs typeface="Calibri"/>
                        </a:rPr>
                        <a:t>The</a:t>
                      </a:r>
                      <a:r>
                        <a:rPr sz="1000" spc="20" dirty="0">
                          <a:latin typeface="Calibri"/>
                          <a:cs typeface="Calibri"/>
                        </a:rPr>
                        <a:t> </a:t>
                      </a:r>
                      <a:r>
                        <a:rPr sz="1000" spc="-5" dirty="0">
                          <a:latin typeface="Calibri"/>
                          <a:cs typeface="Calibri"/>
                        </a:rPr>
                        <a:t>annual</a:t>
                      </a:r>
                      <a:r>
                        <a:rPr sz="1000" spc="-10" dirty="0">
                          <a:latin typeface="Calibri"/>
                          <a:cs typeface="Calibri"/>
                        </a:rPr>
                        <a:t> fee</a:t>
                      </a:r>
                      <a:r>
                        <a:rPr sz="1000" spc="15" dirty="0">
                          <a:latin typeface="Calibri"/>
                          <a:cs typeface="Calibri"/>
                        </a:rPr>
                        <a:t> </a:t>
                      </a:r>
                      <a:r>
                        <a:rPr sz="1000" spc="-5" dirty="0">
                          <a:latin typeface="Calibri"/>
                          <a:cs typeface="Calibri"/>
                        </a:rPr>
                        <a:t>varies</a:t>
                      </a:r>
                      <a:r>
                        <a:rPr sz="1000" spc="-210" dirty="0">
                          <a:latin typeface="Calibri"/>
                          <a:cs typeface="Calibri"/>
                        </a:rPr>
                        <a:t> </a:t>
                      </a:r>
                      <a:r>
                        <a:rPr sz="1000" spc="-5" dirty="0">
                          <a:latin typeface="Calibri"/>
                          <a:cs typeface="Calibri"/>
                        </a:rPr>
                        <a:t>between</a:t>
                      </a:r>
                      <a:r>
                        <a:rPr sz="1000" spc="30" dirty="0">
                          <a:latin typeface="Calibri"/>
                          <a:cs typeface="Calibri"/>
                        </a:rPr>
                        <a:t> </a:t>
                      </a:r>
                      <a:r>
                        <a:rPr sz="1000" spc="-5" dirty="0">
                          <a:latin typeface="Calibri"/>
                          <a:cs typeface="Calibri"/>
                        </a:rPr>
                        <a:t>10</a:t>
                      </a:r>
                      <a:r>
                        <a:rPr sz="1000" spc="15" dirty="0">
                          <a:latin typeface="Calibri"/>
                          <a:cs typeface="Calibri"/>
                        </a:rPr>
                        <a:t> </a:t>
                      </a:r>
                      <a:r>
                        <a:rPr sz="1000" spc="-5" dirty="0">
                          <a:latin typeface="Calibri"/>
                          <a:cs typeface="Calibri"/>
                        </a:rPr>
                        <a:t>and</a:t>
                      </a:r>
                      <a:r>
                        <a:rPr sz="1000" spc="-10" dirty="0">
                          <a:latin typeface="Calibri"/>
                          <a:cs typeface="Calibri"/>
                        </a:rPr>
                        <a:t> </a:t>
                      </a:r>
                      <a:r>
                        <a:rPr sz="1000" spc="-5" dirty="0">
                          <a:latin typeface="Calibri"/>
                          <a:cs typeface="Calibri"/>
                        </a:rPr>
                        <a:t>1</a:t>
                      </a:r>
                      <a:r>
                        <a:rPr lang="en-US" sz="1000" spc="-5" dirty="0">
                          <a:latin typeface="Calibri"/>
                          <a:cs typeface="Calibri"/>
                        </a:rPr>
                        <a:t>5</a:t>
                      </a:r>
                      <a:r>
                        <a:rPr sz="1000" spc="-5" dirty="0">
                          <a:latin typeface="Calibri"/>
                          <a:cs typeface="Calibri"/>
                        </a:rPr>
                        <a:t>0</a:t>
                      </a:r>
                      <a:r>
                        <a:rPr sz="1000" spc="25" dirty="0">
                          <a:latin typeface="Calibri"/>
                          <a:cs typeface="Calibri"/>
                        </a:rPr>
                        <a:t> </a:t>
                      </a:r>
                      <a:r>
                        <a:rPr sz="1000" spc="-5" dirty="0">
                          <a:latin typeface="Calibri"/>
                          <a:cs typeface="Calibri"/>
                        </a:rPr>
                        <a:t>basis</a:t>
                      </a:r>
                      <a:r>
                        <a:rPr sz="1000" spc="-10" dirty="0">
                          <a:latin typeface="Calibri"/>
                          <a:cs typeface="Calibri"/>
                        </a:rPr>
                        <a:t> </a:t>
                      </a:r>
                      <a:r>
                        <a:rPr sz="1000" spc="-5" dirty="0">
                          <a:latin typeface="Calibri"/>
                          <a:cs typeface="Calibri"/>
                        </a:rPr>
                        <a:t>points</a:t>
                      </a:r>
                      <a:r>
                        <a:rPr sz="1000" spc="-10" dirty="0">
                          <a:latin typeface="Calibri"/>
                          <a:cs typeface="Calibri"/>
                        </a:rPr>
                        <a:t> (i.e.</a:t>
                      </a:r>
                      <a:r>
                        <a:rPr sz="1000" spc="5" dirty="0">
                          <a:latin typeface="Calibri"/>
                          <a:cs typeface="Calibri"/>
                        </a:rPr>
                        <a:t> </a:t>
                      </a:r>
                      <a:r>
                        <a:rPr sz="1000" spc="-5" dirty="0">
                          <a:latin typeface="Calibri"/>
                          <a:cs typeface="Calibri"/>
                        </a:rPr>
                        <a:t>0.10%</a:t>
                      </a:r>
                      <a:r>
                        <a:rPr sz="1000" spc="25" dirty="0">
                          <a:latin typeface="Calibri"/>
                          <a:cs typeface="Calibri"/>
                        </a:rPr>
                        <a:t> </a:t>
                      </a:r>
                      <a:r>
                        <a:rPr sz="1000" spc="-5" dirty="0">
                          <a:latin typeface="Calibri"/>
                          <a:cs typeface="Calibri"/>
                        </a:rPr>
                        <a:t>and 1.</a:t>
                      </a:r>
                      <a:r>
                        <a:rPr lang="en-US" sz="1000" spc="-5" dirty="0">
                          <a:latin typeface="Calibri"/>
                          <a:cs typeface="Calibri"/>
                        </a:rPr>
                        <a:t>5</a:t>
                      </a:r>
                      <a:r>
                        <a:rPr sz="1000" spc="-5" dirty="0">
                          <a:latin typeface="Calibri"/>
                          <a:cs typeface="Calibri"/>
                        </a:rPr>
                        <a:t>0%)</a:t>
                      </a:r>
                      <a:r>
                        <a:rPr sz="1000" spc="25" dirty="0">
                          <a:latin typeface="Calibri"/>
                          <a:cs typeface="Calibri"/>
                        </a:rPr>
                        <a:t> </a:t>
                      </a:r>
                      <a:r>
                        <a:rPr sz="1000" spc="-5" dirty="0">
                          <a:latin typeface="Calibri"/>
                          <a:cs typeface="Calibri"/>
                        </a:rPr>
                        <a:t>depending</a:t>
                      </a:r>
                      <a:r>
                        <a:rPr sz="1000" dirty="0">
                          <a:latin typeface="Calibri"/>
                          <a:cs typeface="Calibri"/>
                        </a:rPr>
                        <a:t> </a:t>
                      </a:r>
                      <a:r>
                        <a:rPr sz="1000" spc="-5" dirty="0">
                          <a:latin typeface="Calibri"/>
                          <a:cs typeface="Calibri"/>
                        </a:rPr>
                        <a:t>upon the</a:t>
                      </a:r>
                      <a:r>
                        <a:rPr sz="1000" dirty="0">
                          <a:latin typeface="Calibri"/>
                          <a:cs typeface="Calibri"/>
                        </a:rPr>
                        <a:t> </a:t>
                      </a:r>
                      <a:r>
                        <a:rPr sz="1000" spc="-5" dirty="0">
                          <a:latin typeface="Calibri"/>
                          <a:cs typeface="Calibri"/>
                        </a:rPr>
                        <a:t>market</a:t>
                      </a:r>
                      <a:r>
                        <a:rPr sz="1000" spc="20" dirty="0">
                          <a:latin typeface="Calibri"/>
                          <a:cs typeface="Calibri"/>
                        </a:rPr>
                        <a:t> </a:t>
                      </a:r>
                      <a:r>
                        <a:rPr sz="1000" spc="-5" dirty="0">
                          <a:latin typeface="Calibri"/>
                          <a:cs typeface="Calibri"/>
                        </a:rPr>
                        <a:t>value</a:t>
                      </a:r>
                      <a:r>
                        <a:rPr sz="1000" dirty="0">
                          <a:latin typeface="Calibri"/>
                          <a:cs typeface="Calibri"/>
                        </a:rPr>
                        <a:t> </a:t>
                      </a:r>
                      <a:r>
                        <a:rPr sz="1000" spc="-5" dirty="0">
                          <a:latin typeface="Calibri"/>
                          <a:cs typeface="Calibri"/>
                        </a:rPr>
                        <a:t>of</a:t>
                      </a:r>
                      <a:r>
                        <a:rPr sz="1000" spc="-15" dirty="0">
                          <a:latin typeface="Calibri"/>
                          <a:cs typeface="Calibri"/>
                        </a:rPr>
                        <a:t> </a:t>
                      </a:r>
                      <a:r>
                        <a:rPr sz="1000" spc="-5" dirty="0">
                          <a:latin typeface="Calibri"/>
                          <a:cs typeface="Calibri"/>
                        </a:rPr>
                        <a:t>the assets</a:t>
                      </a:r>
                      <a:r>
                        <a:rPr sz="1000" spc="10" dirty="0">
                          <a:latin typeface="Calibri"/>
                          <a:cs typeface="Calibri"/>
                        </a:rPr>
                        <a:t> </a:t>
                      </a:r>
                      <a:r>
                        <a:rPr sz="1000" spc="-5" dirty="0">
                          <a:latin typeface="Calibri"/>
                          <a:cs typeface="Calibri"/>
                        </a:rPr>
                        <a:t>under</a:t>
                      </a:r>
                      <a:r>
                        <a:rPr sz="1000" dirty="0">
                          <a:latin typeface="Calibri"/>
                          <a:cs typeface="Calibri"/>
                        </a:rPr>
                        <a:t> </a:t>
                      </a:r>
                      <a:r>
                        <a:rPr sz="1000" spc="-5" dirty="0">
                          <a:latin typeface="Calibri"/>
                          <a:cs typeface="Calibri"/>
                        </a:rPr>
                        <a:t>management</a:t>
                      </a:r>
                      <a:r>
                        <a:rPr sz="1000" spc="30" dirty="0">
                          <a:latin typeface="Calibri"/>
                          <a:cs typeface="Calibri"/>
                        </a:rPr>
                        <a:t> </a:t>
                      </a:r>
                      <a:r>
                        <a:rPr sz="1000" spc="-5" dirty="0">
                          <a:latin typeface="Calibri"/>
                          <a:cs typeface="Calibri"/>
                        </a:rPr>
                        <a:t>and</a:t>
                      </a:r>
                      <a:r>
                        <a:rPr sz="1000" spc="-20" dirty="0">
                          <a:latin typeface="Calibri"/>
                          <a:cs typeface="Calibri"/>
                        </a:rPr>
                        <a:t> </a:t>
                      </a:r>
                      <a:r>
                        <a:rPr sz="1000" spc="-5" dirty="0">
                          <a:latin typeface="Calibri"/>
                          <a:cs typeface="Calibri"/>
                        </a:rPr>
                        <a:t>the</a:t>
                      </a:r>
                      <a:r>
                        <a:rPr sz="1000" spc="10" dirty="0">
                          <a:latin typeface="Calibri"/>
                          <a:cs typeface="Calibri"/>
                        </a:rPr>
                        <a:t> </a:t>
                      </a:r>
                      <a:r>
                        <a:rPr sz="1000" spc="-5" dirty="0">
                          <a:latin typeface="Calibri"/>
                          <a:cs typeface="Calibri"/>
                        </a:rPr>
                        <a:t>type of</a:t>
                      </a:r>
                      <a:r>
                        <a:rPr sz="1000" spc="-10" dirty="0">
                          <a:latin typeface="Calibri"/>
                          <a:cs typeface="Calibri"/>
                        </a:rPr>
                        <a:t> </a:t>
                      </a:r>
                      <a:r>
                        <a:rPr sz="1000" spc="-5" dirty="0">
                          <a:latin typeface="Calibri"/>
                          <a:cs typeface="Calibri"/>
                        </a:rPr>
                        <a:t>investment</a:t>
                      </a:r>
                      <a:r>
                        <a:rPr sz="1000" spc="25" dirty="0">
                          <a:latin typeface="Calibri"/>
                          <a:cs typeface="Calibri"/>
                        </a:rPr>
                        <a:t> </a:t>
                      </a:r>
                      <a:r>
                        <a:rPr sz="1000" spc="-5" dirty="0">
                          <a:latin typeface="Calibri"/>
                          <a:cs typeface="Calibri"/>
                        </a:rPr>
                        <a:t>or</a:t>
                      </a:r>
                      <a:r>
                        <a:rPr sz="1000" spc="5" dirty="0">
                          <a:latin typeface="Calibri"/>
                          <a:cs typeface="Calibri"/>
                        </a:rPr>
                        <a:t> </a:t>
                      </a:r>
                      <a:r>
                        <a:rPr sz="1000" spc="-5" dirty="0">
                          <a:latin typeface="Calibri"/>
                          <a:cs typeface="Calibri"/>
                        </a:rPr>
                        <a:t>management</a:t>
                      </a:r>
                      <a:r>
                        <a:rPr sz="1000" spc="25" dirty="0">
                          <a:latin typeface="Calibri"/>
                          <a:cs typeface="Calibri"/>
                        </a:rPr>
                        <a:t> </a:t>
                      </a:r>
                      <a:r>
                        <a:rPr sz="1000" spc="-10" dirty="0">
                          <a:latin typeface="Calibri"/>
                          <a:cs typeface="Calibri"/>
                        </a:rPr>
                        <a:t>services</a:t>
                      </a:r>
                      <a:r>
                        <a:rPr sz="1000" spc="20" dirty="0">
                          <a:latin typeface="Calibri"/>
                          <a:cs typeface="Calibri"/>
                        </a:rPr>
                        <a:t> </a:t>
                      </a:r>
                      <a:r>
                        <a:rPr lang="en-US" sz="1000" spc="-5" dirty="0">
                          <a:latin typeface="Calibri"/>
                          <a:cs typeface="Calibri"/>
                        </a:rPr>
                        <a:t>provided</a:t>
                      </a:r>
                      <a:r>
                        <a:rPr sz="1000" spc="-5" dirty="0">
                          <a:latin typeface="Calibri"/>
                          <a:cs typeface="Calibri"/>
                        </a:rPr>
                        <a:t>.</a:t>
                      </a:r>
                      <a:r>
                        <a:rPr lang="en-US" sz="1000" spc="0" dirty="0">
                          <a:latin typeface="Calibri"/>
                          <a:cs typeface="Calibri"/>
                        </a:rPr>
                        <a:t> </a:t>
                      </a:r>
                      <a:r>
                        <a:rPr lang="en-US" sz="1000" spc="-5" dirty="0">
                          <a:latin typeface="Calibri"/>
                          <a:cs typeface="Calibri"/>
                        </a:rPr>
                        <a:t>Our</a:t>
                      </a:r>
                      <a:r>
                        <a:rPr sz="1000" dirty="0">
                          <a:latin typeface="Calibri"/>
                          <a:cs typeface="Calibri"/>
                        </a:rPr>
                        <a:t> </a:t>
                      </a:r>
                      <a:r>
                        <a:rPr lang="en-US" sz="1000" dirty="0">
                          <a:latin typeface="Calibri"/>
                          <a:cs typeface="Calibri"/>
                        </a:rPr>
                        <a:t>ongoing </a:t>
                      </a:r>
                      <a:r>
                        <a:rPr sz="1000" spc="5" dirty="0">
                          <a:solidFill>
                            <a:schemeClr val="tx1"/>
                          </a:solidFill>
                          <a:latin typeface="Calibri"/>
                          <a:ea typeface="+mn-ea"/>
                          <a:cs typeface="Calibri"/>
                        </a:rPr>
                        <a:t>annual fee is prorated and charged quarterly, either in advance or arrears. The fee valuation is  based upon the </a:t>
                      </a:r>
                      <a:r>
                        <a:rPr lang="en-US" sz="1000" spc="5" dirty="0">
                          <a:solidFill>
                            <a:schemeClr val="tx1"/>
                          </a:solidFill>
                          <a:latin typeface="Calibri"/>
                          <a:ea typeface="+mn-ea"/>
                          <a:cs typeface="Calibri"/>
                        </a:rPr>
                        <a:t>average value for the last day of each of the previous three months or the average daily balance for the previous three months. </a:t>
                      </a:r>
                      <a:r>
                        <a:rPr sz="1000" spc="-5" dirty="0">
                          <a:latin typeface="Calibri"/>
                          <a:cs typeface="Calibri"/>
                        </a:rPr>
                        <a:t>This average</a:t>
                      </a:r>
                      <a:r>
                        <a:rPr sz="1000" spc="25" dirty="0">
                          <a:latin typeface="Calibri"/>
                          <a:cs typeface="Calibri"/>
                        </a:rPr>
                        <a:t> </a:t>
                      </a:r>
                      <a:r>
                        <a:rPr sz="1000" spc="-5" dirty="0">
                          <a:latin typeface="Calibri"/>
                          <a:cs typeface="Calibri"/>
                        </a:rPr>
                        <a:t>is</a:t>
                      </a:r>
                      <a:r>
                        <a:rPr sz="1000" spc="-15" dirty="0">
                          <a:latin typeface="Calibri"/>
                          <a:cs typeface="Calibri"/>
                        </a:rPr>
                        <a:t> </a:t>
                      </a:r>
                      <a:r>
                        <a:rPr sz="1000" spc="-5" dirty="0">
                          <a:latin typeface="Calibri"/>
                          <a:cs typeface="Calibri"/>
                        </a:rPr>
                        <a:t>taken</a:t>
                      </a:r>
                      <a:r>
                        <a:rPr sz="1000" spc="5" dirty="0">
                          <a:latin typeface="Calibri"/>
                          <a:cs typeface="Calibri"/>
                        </a:rPr>
                        <a:t> </a:t>
                      </a:r>
                      <a:r>
                        <a:rPr sz="1000" spc="-10" dirty="0">
                          <a:latin typeface="Calibri"/>
                          <a:cs typeface="Calibri"/>
                        </a:rPr>
                        <a:t>from</a:t>
                      </a:r>
                      <a:r>
                        <a:rPr sz="1000" spc="5" dirty="0">
                          <a:latin typeface="Calibri"/>
                          <a:cs typeface="Calibri"/>
                        </a:rPr>
                        <a:t> </a:t>
                      </a:r>
                      <a:r>
                        <a:rPr sz="1000" spc="-5" dirty="0">
                          <a:latin typeface="Calibri"/>
                          <a:cs typeface="Calibri"/>
                        </a:rPr>
                        <a:t>the</a:t>
                      </a:r>
                      <a:r>
                        <a:rPr sz="1000" dirty="0">
                          <a:latin typeface="Calibri"/>
                          <a:cs typeface="Calibri"/>
                        </a:rPr>
                        <a:t> </a:t>
                      </a:r>
                      <a:r>
                        <a:rPr sz="1000" spc="-5" dirty="0">
                          <a:latin typeface="Calibri"/>
                          <a:cs typeface="Calibri"/>
                        </a:rPr>
                        <a:t>billing</a:t>
                      </a:r>
                      <a:r>
                        <a:rPr sz="1000" spc="-10" dirty="0">
                          <a:latin typeface="Calibri"/>
                          <a:cs typeface="Calibri"/>
                        </a:rPr>
                        <a:t> </a:t>
                      </a:r>
                      <a:r>
                        <a:rPr sz="1000" spc="-5" dirty="0">
                          <a:latin typeface="Calibri"/>
                          <a:cs typeface="Calibri"/>
                        </a:rPr>
                        <a:t>quarter</a:t>
                      </a:r>
                      <a:r>
                        <a:rPr sz="1000" dirty="0">
                          <a:latin typeface="Calibri"/>
                          <a:cs typeface="Calibri"/>
                        </a:rPr>
                        <a:t> </a:t>
                      </a:r>
                      <a:r>
                        <a:rPr sz="1000" spc="-5" dirty="0">
                          <a:latin typeface="Calibri"/>
                          <a:cs typeface="Calibri"/>
                        </a:rPr>
                        <a:t>for</a:t>
                      </a:r>
                      <a:r>
                        <a:rPr sz="1000" spc="5" dirty="0">
                          <a:latin typeface="Calibri"/>
                          <a:cs typeface="Calibri"/>
                        </a:rPr>
                        <a:t> </a:t>
                      </a:r>
                      <a:r>
                        <a:rPr sz="1000" spc="-5" dirty="0">
                          <a:latin typeface="Calibri"/>
                          <a:cs typeface="Calibri"/>
                        </a:rPr>
                        <a:t>accounts</a:t>
                      </a:r>
                      <a:r>
                        <a:rPr sz="1000" spc="5" dirty="0">
                          <a:latin typeface="Calibri"/>
                          <a:cs typeface="Calibri"/>
                        </a:rPr>
                        <a:t> </a:t>
                      </a:r>
                      <a:r>
                        <a:rPr sz="1000" spc="-5" dirty="0">
                          <a:latin typeface="Calibri"/>
                          <a:cs typeface="Calibri"/>
                        </a:rPr>
                        <a:t>billed in arrears</a:t>
                      </a:r>
                      <a:r>
                        <a:rPr sz="1000" spc="10" dirty="0">
                          <a:latin typeface="Calibri"/>
                          <a:cs typeface="Calibri"/>
                        </a:rPr>
                        <a:t> </a:t>
                      </a:r>
                      <a:r>
                        <a:rPr sz="1000" spc="-5" dirty="0">
                          <a:latin typeface="Calibri"/>
                          <a:cs typeface="Calibri"/>
                        </a:rPr>
                        <a:t>and</a:t>
                      </a:r>
                      <a:r>
                        <a:rPr sz="1000" spc="-15" dirty="0">
                          <a:latin typeface="Calibri"/>
                          <a:cs typeface="Calibri"/>
                        </a:rPr>
                        <a:t> </a:t>
                      </a:r>
                      <a:r>
                        <a:rPr sz="1000" spc="-5" dirty="0">
                          <a:latin typeface="Calibri"/>
                          <a:cs typeface="Calibri"/>
                        </a:rPr>
                        <a:t>from</a:t>
                      </a:r>
                      <a:r>
                        <a:rPr sz="1000" spc="15" dirty="0">
                          <a:latin typeface="Calibri"/>
                          <a:cs typeface="Calibri"/>
                        </a:rPr>
                        <a:t> </a:t>
                      </a:r>
                      <a:r>
                        <a:rPr sz="1000" spc="-5" dirty="0">
                          <a:latin typeface="Calibri"/>
                          <a:cs typeface="Calibri"/>
                        </a:rPr>
                        <a:t>the</a:t>
                      </a:r>
                      <a:r>
                        <a:rPr sz="1000" dirty="0">
                          <a:latin typeface="Calibri"/>
                          <a:cs typeface="Calibri"/>
                        </a:rPr>
                        <a:t> </a:t>
                      </a:r>
                      <a:r>
                        <a:rPr sz="1000" spc="-5" dirty="0">
                          <a:latin typeface="Calibri"/>
                          <a:cs typeface="Calibri"/>
                        </a:rPr>
                        <a:t>previous </a:t>
                      </a:r>
                      <a:r>
                        <a:rPr sz="1000" dirty="0">
                          <a:latin typeface="Calibri"/>
                          <a:cs typeface="Calibri"/>
                        </a:rPr>
                        <a:t> </a:t>
                      </a:r>
                      <a:r>
                        <a:rPr sz="1000" spc="-5" dirty="0">
                          <a:latin typeface="Calibri"/>
                          <a:cs typeface="Calibri"/>
                        </a:rPr>
                        <a:t>quarter</a:t>
                      </a:r>
                      <a:r>
                        <a:rPr sz="1000" spc="-10" dirty="0">
                          <a:latin typeface="Calibri"/>
                          <a:cs typeface="Calibri"/>
                        </a:rPr>
                        <a:t> </a:t>
                      </a:r>
                      <a:r>
                        <a:rPr sz="1000" spc="-5" dirty="0">
                          <a:latin typeface="Calibri"/>
                          <a:cs typeface="Calibri"/>
                        </a:rPr>
                        <a:t>for</a:t>
                      </a:r>
                      <a:r>
                        <a:rPr sz="1000" dirty="0">
                          <a:latin typeface="Calibri"/>
                          <a:cs typeface="Calibri"/>
                        </a:rPr>
                        <a:t> </a:t>
                      </a:r>
                      <a:r>
                        <a:rPr sz="1000" spc="-5" dirty="0">
                          <a:latin typeface="Calibri"/>
                          <a:cs typeface="Calibri"/>
                        </a:rPr>
                        <a:t>accounts</a:t>
                      </a:r>
                      <a:r>
                        <a:rPr sz="1000" spc="-15" dirty="0">
                          <a:latin typeface="Calibri"/>
                          <a:cs typeface="Calibri"/>
                        </a:rPr>
                        <a:t> </a:t>
                      </a:r>
                      <a:r>
                        <a:rPr sz="1000" spc="-5" dirty="0">
                          <a:latin typeface="Calibri"/>
                          <a:cs typeface="Calibri"/>
                        </a:rPr>
                        <a:t>billed</a:t>
                      </a:r>
                      <a:r>
                        <a:rPr sz="1000" dirty="0">
                          <a:latin typeface="Calibri"/>
                          <a:cs typeface="Calibri"/>
                        </a:rPr>
                        <a:t> </a:t>
                      </a:r>
                      <a:r>
                        <a:rPr sz="1000" spc="-5" dirty="0">
                          <a:latin typeface="Calibri"/>
                          <a:cs typeface="Calibri"/>
                        </a:rPr>
                        <a:t>in advance.</a:t>
                      </a:r>
                      <a:r>
                        <a:rPr lang="en-US" sz="1000" spc="-5" dirty="0">
                          <a:latin typeface="Calibri"/>
                          <a:cs typeface="Calibri"/>
                        </a:rPr>
                        <a:t> </a:t>
                      </a:r>
                      <a:r>
                        <a:rPr lang="en-US" sz="1000" spc="-5" dirty="0">
                          <a:solidFill>
                            <a:schemeClr val="tx1"/>
                          </a:solidFill>
                          <a:latin typeface="Calibri"/>
                          <a:ea typeface="+mn-ea"/>
                          <a:cs typeface="Calibri"/>
                        </a:rPr>
                        <a:t>Charging asset based fees creates a conflict of interest as the more  we receive in advisory fees,  which creates an incentive for us to encourage you to increase the assets in your account.</a:t>
                      </a:r>
                      <a:endParaRPr sz="1000" spc="-5" dirty="0">
                        <a:solidFill>
                          <a:schemeClr val="tx1"/>
                        </a:solidFill>
                        <a:latin typeface="Calibri"/>
                        <a:ea typeface="+mn-ea"/>
                        <a:cs typeface="Calibri"/>
                      </a:endParaRPr>
                    </a:p>
                    <a:p>
                      <a:pPr algn="just" defTabSz="887413">
                        <a:lnSpc>
                          <a:spcPct val="100000"/>
                        </a:lnSpc>
                        <a:spcBef>
                          <a:spcPts val="50"/>
                        </a:spcBef>
                      </a:pPr>
                      <a:endParaRPr sz="1000" dirty="0">
                        <a:latin typeface="Times New Roman"/>
                        <a:cs typeface="Times New Roman"/>
                      </a:endParaRPr>
                    </a:p>
                    <a:p>
                      <a:pPr marL="97790" algn="just" defTabSz="887413">
                        <a:lnSpc>
                          <a:spcPct val="100000"/>
                        </a:lnSpc>
                        <a:spcBef>
                          <a:spcPts val="5"/>
                        </a:spcBef>
                      </a:pPr>
                      <a:r>
                        <a:rPr sz="1000" spc="-5" dirty="0">
                          <a:latin typeface="Calibri"/>
                          <a:cs typeface="Calibri"/>
                        </a:rPr>
                        <a:t>Clients</a:t>
                      </a:r>
                      <a:r>
                        <a:rPr sz="1000" spc="15" dirty="0">
                          <a:latin typeface="Calibri"/>
                          <a:cs typeface="Calibri"/>
                        </a:rPr>
                        <a:t> </a:t>
                      </a:r>
                      <a:r>
                        <a:rPr sz="1000" spc="-5" dirty="0">
                          <a:latin typeface="Calibri"/>
                          <a:cs typeface="Calibri"/>
                        </a:rPr>
                        <a:t>may</a:t>
                      </a:r>
                      <a:r>
                        <a:rPr sz="1000" dirty="0">
                          <a:latin typeface="Calibri"/>
                          <a:cs typeface="Calibri"/>
                        </a:rPr>
                        <a:t> </a:t>
                      </a:r>
                      <a:r>
                        <a:rPr sz="1000" spc="-5" dirty="0">
                          <a:latin typeface="Calibri"/>
                          <a:cs typeface="Calibri"/>
                        </a:rPr>
                        <a:t>also incur</a:t>
                      </a:r>
                      <a:r>
                        <a:rPr sz="1000" spc="10" dirty="0">
                          <a:latin typeface="Calibri"/>
                          <a:cs typeface="Calibri"/>
                        </a:rPr>
                        <a:t> </a:t>
                      </a:r>
                      <a:r>
                        <a:rPr sz="1000" spc="-5" dirty="0">
                          <a:latin typeface="Calibri"/>
                          <a:cs typeface="Calibri"/>
                        </a:rPr>
                        <a:t>certain</a:t>
                      </a:r>
                      <a:r>
                        <a:rPr sz="1000" spc="5" dirty="0">
                          <a:latin typeface="Calibri"/>
                          <a:cs typeface="Calibri"/>
                        </a:rPr>
                        <a:t> </a:t>
                      </a:r>
                      <a:r>
                        <a:rPr sz="1000" spc="-5" dirty="0">
                          <a:latin typeface="Calibri"/>
                          <a:cs typeface="Calibri"/>
                        </a:rPr>
                        <a:t>charges</a:t>
                      </a:r>
                      <a:r>
                        <a:rPr sz="1000" spc="20" dirty="0">
                          <a:latin typeface="Calibri"/>
                          <a:cs typeface="Calibri"/>
                        </a:rPr>
                        <a:t> </a:t>
                      </a:r>
                      <a:r>
                        <a:rPr sz="1000" spc="-5" dirty="0">
                          <a:latin typeface="Calibri"/>
                          <a:cs typeface="Calibri"/>
                        </a:rPr>
                        <a:t>imposed</a:t>
                      </a:r>
                      <a:r>
                        <a:rPr sz="1000" spc="10" dirty="0">
                          <a:latin typeface="Calibri"/>
                          <a:cs typeface="Calibri"/>
                        </a:rPr>
                        <a:t> </a:t>
                      </a:r>
                      <a:r>
                        <a:rPr sz="1000" dirty="0">
                          <a:latin typeface="Calibri"/>
                          <a:cs typeface="Calibri"/>
                        </a:rPr>
                        <a:t>by</a:t>
                      </a:r>
                      <a:r>
                        <a:rPr sz="1000" spc="-5" dirty="0">
                          <a:latin typeface="Calibri"/>
                          <a:cs typeface="Calibri"/>
                        </a:rPr>
                        <a:t> the</a:t>
                      </a:r>
                      <a:r>
                        <a:rPr sz="1000" dirty="0">
                          <a:latin typeface="Calibri"/>
                          <a:cs typeface="Calibri"/>
                        </a:rPr>
                        <a:t> </a:t>
                      </a:r>
                      <a:r>
                        <a:rPr sz="1000" spc="-5" dirty="0">
                          <a:latin typeface="Calibri"/>
                          <a:cs typeface="Calibri"/>
                        </a:rPr>
                        <a:t>Financial</a:t>
                      </a:r>
                      <a:r>
                        <a:rPr sz="1000" spc="-10" dirty="0">
                          <a:latin typeface="Calibri"/>
                          <a:cs typeface="Calibri"/>
                        </a:rPr>
                        <a:t> </a:t>
                      </a:r>
                      <a:r>
                        <a:rPr sz="1000" spc="-5" dirty="0">
                          <a:latin typeface="Calibri"/>
                          <a:cs typeface="Calibri"/>
                        </a:rPr>
                        <a:t>Institutions,</a:t>
                      </a:r>
                      <a:r>
                        <a:rPr sz="1000" dirty="0">
                          <a:latin typeface="Calibri"/>
                          <a:cs typeface="Calibri"/>
                        </a:rPr>
                        <a:t> </a:t>
                      </a:r>
                      <a:r>
                        <a:rPr sz="1000" spc="-5" dirty="0">
                          <a:latin typeface="Calibri"/>
                          <a:cs typeface="Calibri"/>
                        </a:rPr>
                        <a:t>custodial </a:t>
                      </a:r>
                      <a:r>
                        <a:rPr sz="1000" spc="-10" dirty="0">
                          <a:latin typeface="Calibri"/>
                          <a:cs typeface="Calibri"/>
                        </a:rPr>
                        <a:t>fees,</a:t>
                      </a:r>
                      <a:r>
                        <a:rPr sz="1000" spc="20" dirty="0">
                          <a:latin typeface="Calibri"/>
                          <a:cs typeface="Calibri"/>
                        </a:rPr>
                        <a:t> </a:t>
                      </a:r>
                      <a:r>
                        <a:rPr sz="1000" spc="-5" dirty="0">
                          <a:latin typeface="Calibri"/>
                          <a:cs typeface="Calibri"/>
                        </a:rPr>
                        <a:t>charges</a:t>
                      </a:r>
                      <a:endParaRPr sz="1000" dirty="0">
                        <a:latin typeface="Calibri"/>
                        <a:cs typeface="Calibri"/>
                      </a:endParaRPr>
                    </a:p>
                    <a:p>
                      <a:pPr marL="97790" marR="49530" algn="just" defTabSz="887413">
                        <a:lnSpc>
                          <a:spcPct val="100000"/>
                        </a:lnSpc>
                      </a:pPr>
                      <a:r>
                        <a:rPr sz="1000" spc="-5" dirty="0">
                          <a:latin typeface="Calibri"/>
                          <a:cs typeface="Calibri"/>
                        </a:rPr>
                        <a:t>imposed</a:t>
                      </a:r>
                      <a:r>
                        <a:rPr sz="1000" spc="5" dirty="0">
                          <a:latin typeface="Calibri"/>
                          <a:cs typeface="Calibri"/>
                        </a:rPr>
                        <a:t> </a:t>
                      </a:r>
                      <a:r>
                        <a:rPr sz="1000" spc="-5" dirty="0">
                          <a:latin typeface="Calibri"/>
                          <a:cs typeface="Calibri"/>
                        </a:rPr>
                        <a:t>directly</a:t>
                      </a:r>
                      <a:r>
                        <a:rPr sz="1000" spc="5" dirty="0">
                          <a:latin typeface="Calibri"/>
                          <a:cs typeface="Calibri"/>
                        </a:rPr>
                        <a:t> </a:t>
                      </a:r>
                      <a:r>
                        <a:rPr sz="1000" dirty="0">
                          <a:latin typeface="Calibri"/>
                          <a:cs typeface="Calibri"/>
                        </a:rPr>
                        <a:t>by</a:t>
                      </a:r>
                      <a:r>
                        <a:rPr sz="1000" spc="-5" dirty="0">
                          <a:latin typeface="Calibri"/>
                          <a:cs typeface="Calibri"/>
                        </a:rPr>
                        <a:t> a</a:t>
                      </a:r>
                      <a:r>
                        <a:rPr sz="1000" spc="5" dirty="0">
                          <a:latin typeface="Calibri"/>
                          <a:cs typeface="Calibri"/>
                        </a:rPr>
                        <a:t> </a:t>
                      </a:r>
                      <a:r>
                        <a:rPr sz="1000" spc="-5" dirty="0">
                          <a:latin typeface="Calibri"/>
                          <a:cs typeface="Calibri"/>
                        </a:rPr>
                        <a:t>mutual fund or</a:t>
                      </a:r>
                      <a:r>
                        <a:rPr sz="1000" spc="10" dirty="0">
                          <a:latin typeface="Calibri"/>
                          <a:cs typeface="Calibri"/>
                        </a:rPr>
                        <a:t> </a:t>
                      </a:r>
                      <a:r>
                        <a:rPr sz="1000" spc="-10" dirty="0">
                          <a:latin typeface="Calibri"/>
                          <a:cs typeface="Calibri"/>
                        </a:rPr>
                        <a:t>ETF</a:t>
                      </a:r>
                      <a:r>
                        <a:rPr sz="1000" dirty="0">
                          <a:latin typeface="Calibri"/>
                          <a:cs typeface="Calibri"/>
                        </a:rPr>
                        <a:t> </a:t>
                      </a:r>
                      <a:r>
                        <a:rPr sz="1000" spc="-5" dirty="0">
                          <a:latin typeface="Calibri"/>
                          <a:cs typeface="Calibri"/>
                        </a:rPr>
                        <a:t>in</a:t>
                      </a:r>
                      <a:r>
                        <a:rPr sz="1000" dirty="0">
                          <a:latin typeface="Calibri"/>
                          <a:cs typeface="Calibri"/>
                        </a:rPr>
                        <a:t> </a:t>
                      </a:r>
                      <a:r>
                        <a:rPr sz="1000" spc="-5" dirty="0">
                          <a:latin typeface="Calibri"/>
                          <a:cs typeface="Calibri"/>
                        </a:rPr>
                        <a:t>the</a:t>
                      </a:r>
                      <a:r>
                        <a:rPr sz="1000" spc="10" dirty="0">
                          <a:latin typeface="Calibri"/>
                          <a:cs typeface="Calibri"/>
                        </a:rPr>
                        <a:t> </a:t>
                      </a:r>
                      <a:r>
                        <a:rPr sz="1000" spc="-5" dirty="0">
                          <a:latin typeface="Calibri"/>
                          <a:cs typeface="Calibri"/>
                        </a:rPr>
                        <a:t>account, which</a:t>
                      </a:r>
                      <a:r>
                        <a:rPr sz="1000" spc="15" dirty="0">
                          <a:latin typeface="Calibri"/>
                          <a:cs typeface="Calibri"/>
                        </a:rPr>
                        <a:t> </a:t>
                      </a:r>
                      <a:r>
                        <a:rPr sz="1000" spc="-5" dirty="0">
                          <a:latin typeface="Calibri"/>
                          <a:cs typeface="Calibri"/>
                        </a:rPr>
                        <a:t>are</a:t>
                      </a:r>
                      <a:r>
                        <a:rPr sz="1000" dirty="0">
                          <a:latin typeface="Calibri"/>
                          <a:cs typeface="Calibri"/>
                        </a:rPr>
                        <a:t> </a:t>
                      </a:r>
                      <a:r>
                        <a:rPr sz="1000" spc="-5" dirty="0">
                          <a:latin typeface="Calibri"/>
                          <a:cs typeface="Calibri"/>
                        </a:rPr>
                        <a:t>disclosed</a:t>
                      </a:r>
                      <a:r>
                        <a:rPr sz="1000" spc="5" dirty="0">
                          <a:latin typeface="Calibri"/>
                          <a:cs typeface="Calibri"/>
                        </a:rPr>
                        <a:t> </a:t>
                      </a:r>
                      <a:r>
                        <a:rPr sz="1000" spc="-5" dirty="0">
                          <a:latin typeface="Calibri"/>
                          <a:cs typeface="Calibri"/>
                        </a:rPr>
                        <a:t>in</a:t>
                      </a:r>
                      <a:r>
                        <a:rPr sz="1000" dirty="0">
                          <a:latin typeface="Calibri"/>
                          <a:cs typeface="Calibri"/>
                        </a:rPr>
                        <a:t> </a:t>
                      </a:r>
                      <a:r>
                        <a:rPr sz="1000" spc="-5" dirty="0">
                          <a:latin typeface="Calibri"/>
                          <a:cs typeface="Calibri"/>
                        </a:rPr>
                        <a:t>the</a:t>
                      </a:r>
                      <a:r>
                        <a:rPr sz="1000" spc="10" dirty="0">
                          <a:latin typeface="Calibri"/>
                          <a:cs typeface="Calibri"/>
                        </a:rPr>
                        <a:t> </a:t>
                      </a:r>
                      <a:r>
                        <a:rPr sz="1000" spc="-5" dirty="0">
                          <a:latin typeface="Calibri"/>
                          <a:cs typeface="Calibri"/>
                        </a:rPr>
                        <a:t>fund’s</a:t>
                      </a:r>
                      <a:r>
                        <a:rPr sz="1000" spc="-10" dirty="0">
                          <a:latin typeface="Calibri"/>
                          <a:cs typeface="Calibri"/>
                        </a:rPr>
                        <a:t> </a:t>
                      </a:r>
                      <a:r>
                        <a:rPr sz="1000" spc="-5" dirty="0">
                          <a:latin typeface="Calibri"/>
                          <a:cs typeface="Calibri"/>
                        </a:rPr>
                        <a:t>prospectus </a:t>
                      </a:r>
                      <a:r>
                        <a:rPr sz="1000" dirty="0">
                          <a:latin typeface="Calibri"/>
                          <a:cs typeface="Calibri"/>
                        </a:rPr>
                        <a:t> </a:t>
                      </a:r>
                      <a:r>
                        <a:rPr sz="1000" spc="-10" dirty="0">
                          <a:latin typeface="Calibri"/>
                          <a:cs typeface="Calibri"/>
                        </a:rPr>
                        <a:t>(e.g.,</a:t>
                      </a:r>
                      <a:r>
                        <a:rPr sz="1000" spc="5" dirty="0">
                          <a:latin typeface="Calibri"/>
                          <a:cs typeface="Calibri"/>
                        </a:rPr>
                        <a:t> </a:t>
                      </a:r>
                      <a:r>
                        <a:rPr sz="1000" spc="-5" dirty="0">
                          <a:latin typeface="Calibri"/>
                          <a:cs typeface="Calibri"/>
                        </a:rPr>
                        <a:t>fund management</a:t>
                      </a:r>
                      <a:r>
                        <a:rPr sz="1000" spc="30" dirty="0">
                          <a:latin typeface="Calibri"/>
                          <a:cs typeface="Calibri"/>
                        </a:rPr>
                        <a:t> </a:t>
                      </a:r>
                      <a:r>
                        <a:rPr sz="1000" spc="-10" dirty="0">
                          <a:latin typeface="Calibri"/>
                          <a:cs typeface="Calibri"/>
                        </a:rPr>
                        <a:t>fees</a:t>
                      </a:r>
                      <a:r>
                        <a:rPr sz="1000" spc="20" dirty="0">
                          <a:latin typeface="Calibri"/>
                          <a:cs typeface="Calibri"/>
                        </a:rPr>
                        <a:t> </a:t>
                      </a:r>
                      <a:r>
                        <a:rPr sz="1000" spc="-5" dirty="0">
                          <a:latin typeface="Calibri"/>
                          <a:cs typeface="Calibri"/>
                        </a:rPr>
                        <a:t>and other</a:t>
                      </a:r>
                      <a:r>
                        <a:rPr sz="1000" spc="10" dirty="0">
                          <a:latin typeface="Calibri"/>
                          <a:cs typeface="Calibri"/>
                        </a:rPr>
                        <a:t> </a:t>
                      </a:r>
                      <a:r>
                        <a:rPr sz="1000" spc="-5" dirty="0">
                          <a:latin typeface="Calibri"/>
                          <a:cs typeface="Calibri"/>
                        </a:rPr>
                        <a:t>fund </a:t>
                      </a:r>
                      <a:r>
                        <a:rPr sz="1000" spc="-10" dirty="0">
                          <a:latin typeface="Calibri"/>
                          <a:cs typeface="Calibri"/>
                        </a:rPr>
                        <a:t>expenses),</a:t>
                      </a:r>
                      <a:r>
                        <a:rPr sz="1000" spc="30" dirty="0">
                          <a:latin typeface="Calibri"/>
                          <a:cs typeface="Calibri"/>
                        </a:rPr>
                        <a:t> </a:t>
                      </a:r>
                      <a:r>
                        <a:rPr sz="1000" spc="-5" dirty="0">
                          <a:latin typeface="Calibri"/>
                          <a:cs typeface="Calibri"/>
                        </a:rPr>
                        <a:t>deferred</a:t>
                      </a:r>
                      <a:r>
                        <a:rPr sz="1000" spc="20" dirty="0">
                          <a:latin typeface="Calibri"/>
                          <a:cs typeface="Calibri"/>
                        </a:rPr>
                        <a:t> </a:t>
                      </a:r>
                      <a:r>
                        <a:rPr sz="1000" spc="-5" dirty="0">
                          <a:latin typeface="Calibri"/>
                          <a:cs typeface="Calibri"/>
                        </a:rPr>
                        <a:t>sales</a:t>
                      </a:r>
                      <a:r>
                        <a:rPr sz="1000" spc="10" dirty="0">
                          <a:latin typeface="Calibri"/>
                          <a:cs typeface="Calibri"/>
                        </a:rPr>
                        <a:t> </a:t>
                      </a:r>
                      <a:r>
                        <a:rPr sz="1000" spc="-5" dirty="0">
                          <a:latin typeface="Calibri"/>
                          <a:cs typeface="Calibri"/>
                        </a:rPr>
                        <a:t>charges,</a:t>
                      </a:r>
                      <a:r>
                        <a:rPr sz="1000" spc="25" dirty="0">
                          <a:latin typeface="Calibri"/>
                          <a:cs typeface="Calibri"/>
                        </a:rPr>
                        <a:t> </a:t>
                      </a:r>
                      <a:r>
                        <a:rPr sz="1000" dirty="0">
                          <a:latin typeface="Calibri"/>
                          <a:cs typeface="Calibri"/>
                        </a:rPr>
                        <a:t>odd-lot</a:t>
                      </a:r>
                      <a:r>
                        <a:rPr sz="1000" spc="-15" dirty="0">
                          <a:latin typeface="Calibri"/>
                          <a:cs typeface="Calibri"/>
                        </a:rPr>
                        <a:t> </a:t>
                      </a:r>
                      <a:r>
                        <a:rPr sz="1000" spc="-5" dirty="0">
                          <a:latin typeface="Calibri"/>
                          <a:cs typeface="Calibri"/>
                        </a:rPr>
                        <a:t>differentials, </a:t>
                      </a:r>
                      <a:r>
                        <a:rPr sz="1000" dirty="0">
                          <a:latin typeface="Calibri"/>
                          <a:cs typeface="Calibri"/>
                        </a:rPr>
                        <a:t> </a:t>
                      </a:r>
                      <a:r>
                        <a:rPr sz="1000" spc="-5" dirty="0">
                          <a:latin typeface="Calibri"/>
                          <a:cs typeface="Calibri"/>
                        </a:rPr>
                        <a:t>transfer</a:t>
                      </a:r>
                      <a:r>
                        <a:rPr sz="1000" spc="5" dirty="0">
                          <a:latin typeface="Calibri"/>
                          <a:cs typeface="Calibri"/>
                        </a:rPr>
                        <a:t> </a:t>
                      </a:r>
                      <a:r>
                        <a:rPr sz="1000" spc="-5" dirty="0">
                          <a:latin typeface="Calibri"/>
                          <a:cs typeface="Calibri"/>
                        </a:rPr>
                        <a:t>taxes,</a:t>
                      </a:r>
                      <a:r>
                        <a:rPr sz="1000" spc="20" dirty="0">
                          <a:latin typeface="Calibri"/>
                          <a:cs typeface="Calibri"/>
                        </a:rPr>
                        <a:t> </a:t>
                      </a:r>
                      <a:r>
                        <a:rPr sz="1000" spc="-5" dirty="0">
                          <a:latin typeface="Calibri"/>
                          <a:cs typeface="Calibri"/>
                        </a:rPr>
                        <a:t>wire</a:t>
                      </a:r>
                      <a:r>
                        <a:rPr sz="1000" spc="15" dirty="0">
                          <a:latin typeface="Calibri"/>
                          <a:cs typeface="Calibri"/>
                        </a:rPr>
                        <a:t> </a:t>
                      </a:r>
                      <a:r>
                        <a:rPr sz="1000" spc="-5" dirty="0">
                          <a:latin typeface="Calibri"/>
                          <a:cs typeface="Calibri"/>
                        </a:rPr>
                        <a:t>transfer</a:t>
                      </a:r>
                      <a:r>
                        <a:rPr sz="1000" spc="5" dirty="0">
                          <a:latin typeface="Calibri"/>
                          <a:cs typeface="Calibri"/>
                        </a:rPr>
                        <a:t> </a:t>
                      </a:r>
                      <a:r>
                        <a:rPr sz="1000" spc="-5" dirty="0">
                          <a:latin typeface="Calibri"/>
                          <a:cs typeface="Calibri"/>
                        </a:rPr>
                        <a:t>and</a:t>
                      </a:r>
                      <a:r>
                        <a:rPr sz="1000" dirty="0">
                          <a:latin typeface="Calibri"/>
                          <a:cs typeface="Calibri"/>
                        </a:rPr>
                        <a:t> </a:t>
                      </a:r>
                      <a:r>
                        <a:rPr sz="1000" spc="-5" dirty="0">
                          <a:latin typeface="Calibri"/>
                          <a:cs typeface="Calibri"/>
                        </a:rPr>
                        <a:t>electronic</a:t>
                      </a:r>
                      <a:r>
                        <a:rPr sz="1000" spc="15" dirty="0">
                          <a:latin typeface="Calibri"/>
                          <a:cs typeface="Calibri"/>
                        </a:rPr>
                        <a:t> </a:t>
                      </a:r>
                      <a:r>
                        <a:rPr sz="1000" spc="-5" dirty="0">
                          <a:latin typeface="Calibri"/>
                          <a:cs typeface="Calibri"/>
                        </a:rPr>
                        <a:t>fund </a:t>
                      </a:r>
                      <a:r>
                        <a:rPr sz="1000" spc="-10" dirty="0">
                          <a:latin typeface="Calibri"/>
                          <a:cs typeface="Calibri"/>
                        </a:rPr>
                        <a:t>fees,</a:t>
                      </a:r>
                      <a:r>
                        <a:rPr sz="1000" spc="35" dirty="0">
                          <a:latin typeface="Calibri"/>
                          <a:cs typeface="Calibri"/>
                        </a:rPr>
                        <a:t> </a:t>
                      </a:r>
                      <a:r>
                        <a:rPr sz="1000" spc="-5" dirty="0">
                          <a:latin typeface="Calibri"/>
                          <a:cs typeface="Calibri"/>
                        </a:rPr>
                        <a:t>and other</a:t>
                      </a:r>
                      <a:r>
                        <a:rPr sz="1000" spc="10" dirty="0">
                          <a:latin typeface="Calibri"/>
                          <a:cs typeface="Calibri"/>
                        </a:rPr>
                        <a:t> </a:t>
                      </a:r>
                      <a:r>
                        <a:rPr sz="1000" spc="-10" dirty="0">
                          <a:latin typeface="Calibri"/>
                          <a:cs typeface="Calibri"/>
                        </a:rPr>
                        <a:t>fees</a:t>
                      </a:r>
                      <a:r>
                        <a:rPr sz="1000" spc="10" dirty="0">
                          <a:latin typeface="Calibri"/>
                          <a:cs typeface="Calibri"/>
                        </a:rPr>
                        <a:t> </a:t>
                      </a:r>
                      <a:r>
                        <a:rPr sz="1000" spc="-5" dirty="0">
                          <a:latin typeface="Calibri"/>
                          <a:cs typeface="Calibri"/>
                        </a:rPr>
                        <a:t>and taxes</a:t>
                      </a:r>
                      <a:r>
                        <a:rPr sz="1000" spc="15" dirty="0">
                          <a:latin typeface="Calibri"/>
                          <a:cs typeface="Calibri"/>
                        </a:rPr>
                        <a:t> </a:t>
                      </a:r>
                      <a:r>
                        <a:rPr sz="1000" spc="-5" dirty="0">
                          <a:latin typeface="Calibri"/>
                          <a:cs typeface="Calibri"/>
                        </a:rPr>
                        <a:t>on brokerage</a:t>
                      </a:r>
                      <a:r>
                        <a:rPr sz="1000" spc="20" dirty="0">
                          <a:latin typeface="Calibri"/>
                          <a:cs typeface="Calibri"/>
                        </a:rPr>
                        <a:t> </a:t>
                      </a:r>
                      <a:r>
                        <a:rPr sz="1000" spc="-5" dirty="0">
                          <a:latin typeface="Calibri"/>
                          <a:cs typeface="Calibri"/>
                        </a:rPr>
                        <a:t>accounts </a:t>
                      </a:r>
                      <a:r>
                        <a:rPr sz="1000" dirty="0">
                          <a:latin typeface="Calibri"/>
                          <a:cs typeface="Calibri"/>
                        </a:rPr>
                        <a:t> </a:t>
                      </a:r>
                      <a:r>
                        <a:rPr sz="1000" spc="-5" dirty="0">
                          <a:latin typeface="Calibri"/>
                          <a:cs typeface="Calibri"/>
                        </a:rPr>
                        <a:t>and securities</a:t>
                      </a:r>
                      <a:r>
                        <a:rPr sz="1000" spc="15" dirty="0">
                          <a:latin typeface="Calibri"/>
                          <a:cs typeface="Calibri"/>
                        </a:rPr>
                        <a:t> </a:t>
                      </a:r>
                      <a:r>
                        <a:rPr sz="1000" spc="-5" dirty="0">
                          <a:latin typeface="Calibri"/>
                          <a:cs typeface="Calibri"/>
                        </a:rPr>
                        <a:t>transactions.</a:t>
                      </a:r>
                      <a:r>
                        <a:rPr sz="1000" spc="10" dirty="0">
                          <a:latin typeface="Calibri"/>
                          <a:cs typeface="Calibri"/>
                        </a:rPr>
                        <a:t> </a:t>
                      </a:r>
                      <a:r>
                        <a:rPr sz="1000" spc="-5" dirty="0">
                          <a:latin typeface="Calibri"/>
                          <a:cs typeface="Calibri"/>
                        </a:rPr>
                        <a:t>Additionally,</a:t>
                      </a:r>
                      <a:r>
                        <a:rPr sz="1000" spc="-35" dirty="0">
                          <a:latin typeface="Calibri"/>
                          <a:cs typeface="Calibri"/>
                        </a:rPr>
                        <a:t> </a:t>
                      </a:r>
                      <a:r>
                        <a:rPr sz="1000" spc="-5" dirty="0">
                          <a:latin typeface="Calibri"/>
                          <a:cs typeface="Calibri"/>
                        </a:rPr>
                        <a:t>for</a:t>
                      </a:r>
                      <a:r>
                        <a:rPr sz="1000" spc="5" dirty="0">
                          <a:latin typeface="Calibri"/>
                          <a:cs typeface="Calibri"/>
                        </a:rPr>
                        <a:t> </a:t>
                      </a:r>
                      <a:r>
                        <a:rPr sz="1000" spc="-5" dirty="0">
                          <a:latin typeface="Calibri"/>
                          <a:cs typeface="Calibri"/>
                        </a:rPr>
                        <a:t>assets</a:t>
                      </a:r>
                      <a:r>
                        <a:rPr sz="1000" spc="20" dirty="0">
                          <a:latin typeface="Calibri"/>
                          <a:cs typeface="Calibri"/>
                        </a:rPr>
                        <a:t> </a:t>
                      </a:r>
                      <a:r>
                        <a:rPr sz="1000" spc="-5" dirty="0">
                          <a:latin typeface="Calibri"/>
                          <a:cs typeface="Calibri"/>
                        </a:rPr>
                        <a:t>outside</a:t>
                      </a:r>
                      <a:r>
                        <a:rPr sz="1000" spc="5" dirty="0">
                          <a:latin typeface="Calibri"/>
                          <a:cs typeface="Calibri"/>
                        </a:rPr>
                        <a:t> </a:t>
                      </a:r>
                      <a:r>
                        <a:rPr sz="1000" spc="-5" dirty="0">
                          <a:latin typeface="Calibri"/>
                          <a:cs typeface="Calibri"/>
                        </a:rPr>
                        <a:t>of any</a:t>
                      </a:r>
                      <a:r>
                        <a:rPr sz="1000" dirty="0">
                          <a:latin typeface="Calibri"/>
                          <a:cs typeface="Calibri"/>
                        </a:rPr>
                        <a:t> </a:t>
                      </a:r>
                      <a:r>
                        <a:rPr sz="1000" spc="-5" dirty="0">
                          <a:latin typeface="Calibri"/>
                          <a:cs typeface="Calibri"/>
                        </a:rPr>
                        <a:t>wrap</a:t>
                      </a:r>
                      <a:r>
                        <a:rPr sz="1000" spc="10" dirty="0">
                          <a:latin typeface="Calibri"/>
                          <a:cs typeface="Calibri"/>
                        </a:rPr>
                        <a:t> </a:t>
                      </a:r>
                      <a:r>
                        <a:rPr sz="1000" spc="-10" dirty="0">
                          <a:latin typeface="Calibri"/>
                          <a:cs typeface="Calibri"/>
                        </a:rPr>
                        <a:t>fee</a:t>
                      </a:r>
                      <a:r>
                        <a:rPr sz="1000" spc="15" dirty="0">
                          <a:latin typeface="Calibri"/>
                          <a:cs typeface="Calibri"/>
                        </a:rPr>
                        <a:t> </a:t>
                      </a:r>
                      <a:r>
                        <a:rPr sz="1000" spc="-5" dirty="0">
                          <a:latin typeface="Calibri"/>
                          <a:cs typeface="Calibri"/>
                        </a:rPr>
                        <a:t>programs,</a:t>
                      </a:r>
                      <a:r>
                        <a:rPr sz="1000" spc="5" dirty="0">
                          <a:latin typeface="Calibri"/>
                          <a:cs typeface="Calibri"/>
                        </a:rPr>
                        <a:t> </a:t>
                      </a:r>
                      <a:r>
                        <a:rPr sz="1000" spc="-5" dirty="0">
                          <a:latin typeface="Calibri"/>
                          <a:cs typeface="Calibri"/>
                        </a:rPr>
                        <a:t>clients</a:t>
                      </a:r>
                      <a:r>
                        <a:rPr sz="1000" spc="20" dirty="0">
                          <a:latin typeface="Calibri"/>
                          <a:cs typeface="Calibri"/>
                        </a:rPr>
                        <a:t> </a:t>
                      </a:r>
                      <a:r>
                        <a:rPr sz="1000" spc="-5" dirty="0">
                          <a:latin typeface="Calibri"/>
                          <a:cs typeface="Calibri"/>
                        </a:rPr>
                        <a:t>may</a:t>
                      </a:r>
                      <a:r>
                        <a:rPr sz="1000" spc="5" dirty="0">
                          <a:latin typeface="Calibri"/>
                          <a:cs typeface="Calibri"/>
                        </a:rPr>
                        <a:t> </a:t>
                      </a:r>
                      <a:r>
                        <a:rPr sz="1000" spc="-5" dirty="0">
                          <a:latin typeface="Calibri"/>
                          <a:cs typeface="Calibri"/>
                        </a:rPr>
                        <a:t>incur </a:t>
                      </a:r>
                      <a:r>
                        <a:rPr sz="1000" spc="-210" dirty="0">
                          <a:latin typeface="Calibri"/>
                          <a:cs typeface="Calibri"/>
                        </a:rPr>
                        <a:t> </a:t>
                      </a:r>
                      <a:r>
                        <a:rPr sz="1000" spc="-5" dirty="0">
                          <a:latin typeface="Calibri"/>
                          <a:cs typeface="Calibri"/>
                        </a:rPr>
                        <a:t>brokerage</a:t>
                      </a:r>
                      <a:r>
                        <a:rPr sz="1000" spc="15" dirty="0">
                          <a:latin typeface="Calibri"/>
                          <a:cs typeface="Calibri"/>
                        </a:rPr>
                        <a:t> </a:t>
                      </a:r>
                      <a:r>
                        <a:rPr sz="1000" spc="-5" dirty="0">
                          <a:latin typeface="Calibri"/>
                          <a:cs typeface="Calibri"/>
                        </a:rPr>
                        <a:t>commissions</a:t>
                      </a:r>
                      <a:r>
                        <a:rPr sz="1000" spc="15" dirty="0">
                          <a:latin typeface="Calibri"/>
                          <a:cs typeface="Calibri"/>
                        </a:rPr>
                        <a:t> </a:t>
                      </a:r>
                      <a:r>
                        <a:rPr sz="1000" spc="-5" dirty="0">
                          <a:latin typeface="Calibri"/>
                          <a:cs typeface="Calibri"/>
                        </a:rPr>
                        <a:t>and</a:t>
                      </a:r>
                      <a:r>
                        <a:rPr sz="1000" dirty="0">
                          <a:latin typeface="Calibri"/>
                          <a:cs typeface="Calibri"/>
                        </a:rPr>
                        <a:t> </a:t>
                      </a:r>
                      <a:r>
                        <a:rPr sz="1000" spc="-5" dirty="0">
                          <a:latin typeface="Calibri"/>
                          <a:cs typeface="Calibri"/>
                        </a:rPr>
                        <a:t>transaction</a:t>
                      </a:r>
                      <a:r>
                        <a:rPr sz="1000" dirty="0">
                          <a:latin typeface="Calibri"/>
                          <a:cs typeface="Calibri"/>
                        </a:rPr>
                        <a:t> </a:t>
                      </a:r>
                      <a:r>
                        <a:rPr sz="1000" spc="-10" dirty="0">
                          <a:latin typeface="Calibri"/>
                          <a:cs typeface="Calibri"/>
                        </a:rPr>
                        <a:t>fees.</a:t>
                      </a:r>
                      <a:r>
                        <a:rPr sz="1000" spc="20" dirty="0">
                          <a:latin typeface="Calibri"/>
                          <a:cs typeface="Calibri"/>
                        </a:rPr>
                        <a:t> </a:t>
                      </a:r>
                      <a:r>
                        <a:rPr sz="1000" spc="-5" dirty="0">
                          <a:latin typeface="Calibri"/>
                          <a:cs typeface="Calibri"/>
                        </a:rPr>
                        <a:t>Such</a:t>
                      </a:r>
                      <a:r>
                        <a:rPr sz="1000" spc="10" dirty="0">
                          <a:latin typeface="Calibri"/>
                          <a:cs typeface="Calibri"/>
                        </a:rPr>
                        <a:t> </a:t>
                      </a:r>
                      <a:r>
                        <a:rPr sz="1000" spc="-5" dirty="0">
                          <a:latin typeface="Calibri"/>
                          <a:cs typeface="Calibri"/>
                        </a:rPr>
                        <a:t>charges,</a:t>
                      </a:r>
                      <a:r>
                        <a:rPr sz="1000" spc="25" dirty="0">
                          <a:latin typeface="Calibri"/>
                          <a:cs typeface="Calibri"/>
                        </a:rPr>
                        <a:t> </a:t>
                      </a:r>
                      <a:r>
                        <a:rPr sz="1000" spc="-10" dirty="0">
                          <a:latin typeface="Calibri"/>
                          <a:cs typeface="Calibri"/>
                        </a:rPr>
                        <a:t>fees</a:t>
                      </a:r>
                      <a:r>
                        <a:rPr sz="1000" spc="15" dirty="0">
                          <a:latin typeface="Calibri"/>
                          <a:cs typeface="Calibri"/>
                        </a:rPr>
                        <a:t> </a:t>
                      </a:r>
                      <a:r>
                        <a:rPr sz="1000" spc="-5" dirty="0">
                          <a:latin typeface="Calibri"/>
                          <a:cs typeface="Calibri"/>
                        </a:rPr>
                        <a:t>and commissions</a:t>
                      </a:r>
                      <a:r>
                        <a:rPr sz="1000" spc="15" dirty="0">
                          <a:latin typeface="Calibri"/>
                          <a:cs typeface="Calibri"/>
                        </a:rPr>
                        <a:t> </a:t>
                      </a:r>
                      <a:r>
                        <a:rPr sz="1000" spc="-5" dirty="0">
                          <a:latin typeface="Calibri"/>
                          <a:cs typeface="Calibri"/>
                        </a:rPr>
                        <a:t>are</a:t>
                      </a:r>
                      <a:r>
                        <a:rPr sz="1000" spc="15" dirty="0">
                          <a:latin typeface="Calibri"/>
                          <a:cs typeface="Calibri"/>
                        </a:rPr>
                        <a:t> </a:t>
                      </a:r>
                      <a:r>
                        <a:rPr sz="1000" spc="-10" dirty="0">
                          <a:latin typeface="Calibri"/>
                          <a:cs typeface="Calibri"/>
                        </a:rPr>
                        <a:t>exclusive</a:t>
                      </a:r>
                      <a:r>
                        <a:rPr sz="1000" spc="30" dirty="0">
                          <a:latin typeface="Calibri"/>
                          <a:cs typeface="Calibri"/>
                        </a:rPr>
                        <a:t> </a:t>
                      </a:r>
                      <a:r>
                        <a:rPr sz="1000" spc="-5" dirty="0">
                          <a:latin typeface="Calibri"/>
                          <a:cs typeface="Calibri"/>
                        </a:rPr>
                        <a:t>of</a:t>
                      </a:r>
                      <a:r>
                        <a:rPr sz="1000" spc="-10" dirty="0">
                          <a:latin typeface="Calibri"/>
                          <a:cs typeface="Calibri"/>
                        </a:rPr>
                        <a:t> </a:t>
                      </a:r>
                      <a:r>
                        <a:rPr sz="1000" spc="-5" dirty="0">
                          <a:latin typeface="Calibri"/>
                          <a:cs typeface="Calibri"/>
                        </a:rPr>
                        <a:t>and </a:t>
                      </a:r>
                      <a:r>
                        <a:rPr sz="1000" dirty="0">
                          <a:latin typeface="Calibri"/>
                          <a:cs typeface="Calibri"/>
                        </a:rPr>
                        <a:t> </a:t>
                      </a:r>
                      <a:r>
                        <a:rPr sz="1000" spc="-5" dirty="0">
                          <a:latin typeface="Calibri"/>
                          <a:cs typeface="Calibri"/>
                        </a:rPr>
                        <a:t>in</a:t>
                      </a:r>
                      <a:r>
                        <a:rPr sz="1000" spc="-15" dirty="0">
                          <a:latin typeface="Calibri"/>
                          <a:cs typeface="Calibri"/>
                        </a:rPr>
                        <a:t> </a:t>
                      </a:r>
                      <a:r>
                        <a:rPr sz="1000" spc="-5" dirty="0">
                          <a:latin typeface="Calibri"/>
                          <a:cs typeface="Calibri"/>
                        </a:rPr>
                        <a:t>addition</a:t>
                      </a:r>
                      <a:r>
                        <a:rPr sz="1000" spc="-20" dirty="0">
                          <a:latin typeface="Calibri"/>
                          <a:cs typeface="Calibri"/>
                        </a:rPr>
                        <a:t> </a:t>
                      </a:r>
                      <a:r>
                        <a:rPr sz="1000" spc="-5" dirty="0">
                          <a:latin typeface="Calibri"/>
                          <a:cs typeface="Calibri"/>
                        </a:rPr>
                        <a:t>to</a:t>
                      </a:r>
                      <a:r>
                        <a:rPr sz="1000" dirty="0">
                          <a:latin typeface="Calibri"/>
                          <a:cs typeface="Calibri"/>
                        </a:rPr>
                        <a:t> </a:t>
                      </a:r>
                      <a:r>
                        <a:rPr lang="en-US" sz="1000" spc="-5" dirty="0">
                          <a:latin typeface="Calibri"/>
                          <a:cs typeface="Calibri"/>
                        </a:rPr>
                        <a:t>our</a:t>
                      </a:r>
                      <a:r>
                        <a:rPr sz="1000" spc="-5" dirty="0">
                          <a:latin typeface="Calibri"/>
                          <a:cs typeface="Calibri"/>
                        </a:rPr>
                        <a:t> </a:t>
                      </a:r>
                      <a:r>
                        <a:rPr sz="1000" spc="-10" dirty="0">
                          <a:latin typeface="Calibri"/>
                          <a:cs typeface="Calibri"/>
                        </a:rPr>
                        <a:t>fee.</a:t>
                      </a:r>
                      <a:endParaRPr sz="1000" dirty="0">
                        <a:latin typeface="Calibri"/>
                        <a:cs typeface="Calibri"/>
                      </a:endParaRPr>
                    </a:p>
                    <a:p>
                      <a:pPr>
                        <a:lnSpc>
                          <a:spcPct val="100000"/>
                        </a:lnSpc>
                        <a:spcBef>
                          <a:spcPts val="45"/>
                        </a:spcBef>
                      </a:pPr>
                      <a:endParaRPr sz="1000" dirty="0">
                        <a:latin typeface="Times New Roman"/>
                        <a:cs typeface="Times New Roman"/>
                      </a:endParaRPr>
                    </a:p>
                    <a:p>
                      <a:pPr marL="97790" marR="186055">
                        <a:lnSpc>
                          <a:spcPct val="100000"/>
                        </a:lnSpc>
                        <a:spcBef>
                          <a:spcPts val="5"/>
                        </a:spcBef>
                      </a:pPr>
                      <a:r>
                        <a:rPr sz="1000" i="1" spc="-10" dirty="0">
                          <a:solidFill>
                            <a:srgbClr val="CAA85B"/>
                          </a:solidFill>
                          <a:latin typeface="Calibri"/>
                          <a:cs typeface="Calibri"/>
                        </a:rPr>
                        <a:t>You</a:t>
                      </a:r>
                      <a:r>
                        <a:rPr sz="1000" i="1" spc="5" dirty="0">
                          <a:solidFill>
                            <a:srgbClr val="CAA85B"/>
                          </a:solidFill>
                          <a:latin typeface="Calibri"/>
                          <a:cs typeface="Calibri"/>
                        </a:rPr>
                        <a:t> </a:t>
                      </a:r>
                      <a:r>
                        <a:rPr sz="1000" i="1" spc="-5" dirty="0">
                          <a:solidFill>
                            <a:srgbClr val="CAA85B"/>
                          </a:solidFill>
                          <a:latin typeface="Calibri"/>
                          <a:cs typeface="Calibri"/>
                        </a:rPr>
                        <a:t>will</a:t>
                      </a:r>
                      <a:r>
                        <a:rPr sz="1000" i="1" dirty="0">
                          <a:solidFill>
                            <a:srgbClr val="CAA85B"/>
                          </a:solidFill>
                          <a:latin typeface="Calibri"/>
                          <a:cs typeface="Calibri"/>
                        </a:rPr>
                        <a:t> </a:t>
                      </a:r>
                      <a:r>
                        <a:rPr sz="1000" i="1" spc="-5" dirty="0">
                          <a:solidFill>
                            <a:srgbClr val="CAA85B"/>
                          </a:solidFill>
                          <a:latin typeface="Calibri"/>
                          <a:cs typeface="Calibri"/>
                        </a:rPr>
                        <a:t>pay</a:t>
                      </a:r>
                      <a:r>
                        <a:rPr sz="1000" i="1" dirty="0">
                          <a:solidFill>
                            <a:srgbClr val="CAA85B"/>
                          </a:solidFill>
                          <a:latin typeface="Calibri"/>
                          <a:cs typeface="Calibri"/>
                        </a:rPr>
                        <a:t> </a:t>
                      </a:r>
                      <a:r>
                        <a:rPr sz="1000" i="1" spc="-5" dirty="0">
                          <a:solidFill>
                            <a:srgbClr val="CAA85B"/>
                          </a:solidFill>
                          <a:latin typeface="Calibri"/>
                          <a:cs typeface="Calibri"/>
                        </a:rPr>
                        <a:t>fees</a:t>
                      </a:r>
                      <a:r>
                        <a:rPr sz="1000" i="1" spc="-10" dirty="0">
                          <a:solidFill>
                            <a:srgbClr val="CAA85B"/>
                          </a:solidFill>
                          <a:latin typeface="Calibri"/>
                          <a:cs typeface="Calibri"/>
                        </a:rPr>
                        <a:t> </a:t>
                      </a:r>
                      <a:r>
                        <a:rPr sz="1000" i="1" spc="-5" dirty="0">
                          <a:solidFill>
                            <a:srgbClr val="CAA85B"/>
                          </a:solidFill>
                          <a:latin typeface="Calibri"/>
                          <a:cs typeface="Calibri"/>
                        </a:rPr>
                        <a:t>and</a:t>
                      </a:r>
                      <a:r>
                        <a:rPr sz="1000" i="1" dirty="0">
                          <a:solidFill>
                            <a:srgbClr val="CAA85B"/>
                          </a:solidFill>
                          <a:latin typeface="Calibri"/>
                          <a:cs typeface="Calibri"/>
                        </a:rPr>
                        <a:t> </a:t>
                      </a:r>
                      <a:r>
                        <a:rPr sz="1000" i="1" spc="-5" dirty="0">
                          <a:solidFill>
                            <a:srgbClr val="CAA85B"/>
                          </a:solidFill>
                          <a:latin typeface="Calibri"/>
                          <a:cs typeface="Calibri"/>
                        </a:rPr>
                        <a:t>costs</a:t>
                      </a:r>
                      <a:r>
                        <a:rPr sz="1000" i="1" spc="-10" dirty="0">
                          <a:solidFill>
                            <a:srgbClr val="CAA85B"/>
                          </a:solidFill>
                          <a:latin typeface="Calibri"/>
                          <a:cs typeface="Calibri"/>
                        </a:rPr>
                        <a:t> </a:t>
                      </a:r>
                      <a:r>
                        <a:rPr sz="1000" i="1" spc="-5" dirty="0">
                          <a:solidFill>
                            <a:srgbClr val="CAA85B"/>
                          </a:solidFill>
                          <a:latin typeface="Calibri"/>
                          <a:cs typeface="Calibri"/>
                        </a:rPr>
                        <a:t>whether</a:t>
                      </a:r>
                      <a:r>
                        <a:rPr sz="1000" i="1" spc="-10" dirty="0">
                          <a:solidFill>
                            <a:srgbClr val="CAA85B"/>
                          </a:solidFill>
                          <a:latin typeface="Calibri"/>
                          <a:cs typeface="Calibri"/>
                        </a:rPr>
                        <a:t> </a:t>
                      </a:r>
                      <a:r>
                        <a:rPr sz="1000" i="1" spc="-5" dirty="0">
                          <a:solidFill>
                            <a:srgbClr val="CAA85B"/>
                          </a:solidFill>
                          <a:latin typeface="Calibri"/>
                          <a:cs typeface="Calibri"/>
                        </a:rPr>
                        <a:t>you</a:t>
                      </a:r>
                      <a:r>
                        <a:rPr sz="1000" i="1" spc="5" dirty="0">
                          <a:solidFill>
                            <a:srgbClr val="CAA85B"/>
                          </a:solidFill>
                          <a:latin typeface="Calibri"/>
                          <a:cs typeface="Calibri"/>
                        </a:rPr>
                        <a:t> </a:t>
                      </a:r>
                      <a:r>
                        <a:rPr sz="1000" i="1" spc="-5" dirty="0">
                          <a:solidFill>
                            <a:srgbClr val="CAA85B"/>
                          </a:solidFill>
                          <a:latin typeface="Calibri"/>
                          <a:cs typeface="Calibri"/>
                        </a:rPr>
                        <a:t>make</a:t>
                      </a:r>
                      <a:r>
                        <a:rPr sz="1000" i="1" spc="-10" dirty="0">
                          <a:solidFill>
                            <a:srgbClr val="CAA85B"/>
                          </a:solidFill>
                          <a:latin typeface="Calibri"/>
                          <a:cs typeface="Calibri"/>
                        </a:rPr>
                        <a:t> </a:t>
                      </a:r>
                      <a:r>
                        <a:rPr sz="1000" i="1" spc="-5" dirty="0">
                          <a:solidFill>
                            <a:srgbClr val="CAA85B"/>
                          </a:solidFill>
                          <a:latin typeface="Calibri"/>
                          <a:cs typeface="Calibri"/>
                        </a:rPr>
                        <a:t>or lose</a:t>
                      </a:r>
                      <a:r>
                        <a:rPr sz="1000" i="1" dirty="0">
                          <a:solidFill>
                            <a:srgbClr val="CAA85B"/>
                          </a:solidFill>
                          <a:latin typeface="Calibri"/>
                          <a:cs typeface="Calibri"/>
                        </a:rPr>
                        <a:t> </a:t>
                      </a:r>
                      <a:r>
                        <a:rPr sz="1000" i="1" spc="-5" dirty="0">
                          <a:solidFill>
                            <a:srgbClr val="CAA85B"/>
                          </a:solidFill>
                          <a:latin typeface="Calibri"/>
                          <a:cs typeface="Calibri"/>
                        </a:rPr>
                        <a:t>money</a:t>
                      </a:r>
                      <a:r>
                        <a:rPr sz="1000" i="1" spc="-10" dirty="0">
                          <a:solidFill>
                            <a:srgbClr val="CAA85B"/>
                          </a:solidFill>
                          <a:latin typeface="Calibri"/>
                          <a:cs typeface="Calibri"/>
                        </a:rPr>
                        <a:t> </a:t>
                      </a:r>
                      <a:r>
                        <a:rPr sz="1000" i="1" spc="-5" dirty="0">
                          <a:solidFill>
                            <a:srgbClr val="CAA85B"/>
                          </a:solidFill>
                          <a:latin typeface="Calibri"/>
                          <a:cs typeface="Calibri"/>
                        </a:rPr>
                        <a:t>on your</a:t>
                      </a:r>
                      <a:r>
                        <a:rPr sz="1000" i="1" dirty="0">
                          <a:solidFill>
                            <a:srgbClr val="CAA85B"/>
                          </a:solidFill>
                          <a:latin typeface="Calibri"/>
                          <a:cs typeface="Calibri"/>
                        </a:rPr>
                        <a:t> </a:t>
                      </a:r>
                      <a:r>
                        <a:rPr sz="1000" i="1" spc="-5" dirty="0">
                          <a:solidFill>
                            <a:srgbClr val="CAA85B"/>
                          </a:solidFill>
                          <a:latin typeface="Calibri"/>
                          <a:cs typeface="Calibri"/>
                        </a:rPr>
                        <a:t>investments. Fees and costs</a:t>
                      </a:r>
                      <a:r>
                        <a:rPr sz="1000" i="1" spc="5" dirty="0">
                          <a:solidFill>
                            <a:srgbClr val="CAA85B"/>
                          </a:solidFill>
                          <a:latin typeface="Calibri"/>
                          <a:cs typeface="Calibri"/>
                        </a:rPr>
                        <a:t> </a:t>
                      </a:r>
                      <a:r>
                        <a:rPr sz="1000" i="1" spc="-5" dirty="0">
                          <a:solidFill>
                            <a:srgbClr val="CAA85B"/>
                          </a:solidFill>
                          <a:latin typeface="Calibri"/>
                          <a:cs typeface="Calibri"/>
                        </a:rPr>
                        <a:t>will </a:t>
                      </a:r>
                      <a:r>
                        <a:rPr sz="1000" i="1" spc="-210" dirty="0">
                          <a:solidFill>
                            <a:srgbClr val="CAA85B"/>
                          </a:solidFill>
                          <a:latin typeface="Calibri"/>
                          <a:cs typeface="Calibri"/>
                        </a:rPr>
                        <a:t> </a:t>
                      </a:r>
                      <a:r>
                        <a:rPr sz="1000" i="1" spc="-5" dirty="0">
                          <a:solidFill>
                            <a:srgbClr val="CAA85B"/>
                          </a:solidFill>
                          <a:latin typeface="Calibri"/>
                          <a:cs typeface="Calibri"/>
                        </a:rPr>
                        <a:t>reduce any amount of money you make on your investments over time. Please make </a:t>
                      </a:r>
                      <a:r>
                        <a:rPr sz="1000" i="1" spc="-10" dirty="0">
                          <a:solidFill>
                            <a:srgbClr val="CAA85B"/>
                          </a:solidFill>
                          <a:latin typeface="Calibri"/>
                          <a:cs typeface="Calibri"/>
                        </a:rPr>
                        <a:t>sure </a:t>
                      </a:r>
                      <a:r>
                        <a:rPr sz="1000" i="1" spc="-5" dirty="0">
                          <a:solidFill>
                            <a:srgbClr val="CAA85B"/>
                          </a:solidFill>
                          <a:latin typeface="Calibri"/>
                          <a:cs typeface="Calibri"/>
                        </a:rPr>
                        <a:t>you </a:t>
                      </a:r>
                      <a:r>
                        <a:rPr sz="1000" i="1" dirty="0">
                          <a:solidFill>
                            <a:srgbClr val="CAA85B"/>
                          </a:solidFill>
                          <a:latin typeface="Calibri"/>
                          <a:cs typeface="Calibri"/>
                        </a:rPr>
                        <a:t> </a:t>
                      </a:r>
                      <a:r>
                        <a:rPr sz="1000" i="1" spc="-5" dirty="0">
                          <a:solidFill>
                            <a:srgbClr val="CAA85B"/>
                          </a:solidFill>
                          <a:latin typeface="Calibri"/>
                          <a:cs typeface="Calibri"/>
                        </a:rPr>
                        <a:t>understand</a:t>
                      </a:r>
                      <a:r>
                        <a:rPr sz="1000" i="1" spc="-25" dirty="0">
                          <a:solidFill>
                            <a:srgbClr val="CAA85B"/>
                          </a:solidFill>
                          <a:latin typeface="Calibri"/>
                          <a:cs typeface="Calibri"/>
                        </a:rPr>
                        <a:t> </a:t>
                      </a:r>
                      <a:r>
                        <a:rPr sz="1000" i="1" spc="-5" dirty="0">
                          <a:solidFill>
                            <a:srgbClr val="CAA85B"/>
                          </a:solidFill>
                          <a:latin typeface="Calibri"/>
                          <a:cs typeface="Calibri"/>
                        </a:rPr>
                        <a:t>what</a:t>
                      </a:r>
                      <a:r>
                        <a:rPr sz="1000" i="1" dirty="0">
                          <a:solidFill>
                            <a:srgbClr val="CAA85B"/>
                          </a:solidFill>
                          <a:latin typeface="Calibri"/>
                          <a:cs typeface="Calibri"/>
                        </a:rPr>
                        <a:t> </a:t>
                      </a:r>
                      <a:r>
                        <a:rPr sz="1000" i="1" spc="-5" dirty="0">
                          <a:solidFill>
                            <a:srgbClr val="CAA85B"/>
                          </a:solidFill>
                          <a:latin typeface="Calibri"/>
                          <a:cs typeface="Calibri"/>
                        </a:rPr>
                        <a:t>fees</a:t>
                      </a:r>
                      <a:r>
                        <a:rPr sz="1000" i="1" spc="-15" dirty="0">
                          <a:solidFill>
                            <a:srgbClr val="CAA85B"/>
                          </a:solidFill>
                          <a:latin typeface="Calibri"/>
                          <a:cs typeface="Calibri"/>
                        </a:rPr>
                        <a:t> </a:t>
                      </a:r>
                      <a:r>
                        <a:rPr sz="1000" i="1" spc="-5" dirty="0">
                          <a:solidFill>
                            <a:srgbClr val="CAA85B"/>
                          </a:solidFill>
                          <a:latin typeface="Calibri"/>
                          <a:cs typeface="Calibri"/>
                        </a:rPr>
                        <a:t>and</a:t>
                      </a:r>
                      <a:r>
                        <a:rPr sz="1000" i="1" spc="-10" dirty="0">
                          <a:solidFill>
                            <a:srgbClr val="CAA85B"/>
                          </a:solidFill>
                          <a:latin typeface="Calibri"/>
                          <a:cs typeface="Calibri"/>
                        </a:rPr>
                        <a:t> </a:t>
                      </a:r>
                      <a:r>
                        <a:rPr sz="1000" i="1" spc="-5" dirty="0">
                          <a:solidFill>
                            <a:srgbClr val="CAA85B"/>
                          </a:solidFill>
                          <a:latin typeface="Calibri"/>
                          <a:cs typeface="Calibri"/>
                        </a:rPr>
                        <a:t>costs</a:t>
                      </a:r>
                      <a:r>
                        <a:rPr sz="1000" i="1" spc="-15" dirty="0">
                          <a:solidFill>
                            <a:srgbClr val="CAA85B"/>
                          </a:solidFill>
                          <a:latin typeface="Calibri"/>
                          <a:cs typeface="Calibri"/>
                        </a:rPr>
                        <a:t> </a:t>
                      </a:r>
                      <a:r>
                        <a:rPr sz="1000" i="1" spc="-5" dirty="0">
                          <a:solidFill>
                            <a:srgbClr val="CAA85B"/>
                          </a:solidFill>
                          <a:latin typeface="Calibri"/>
                          <a:cs typeface="Calibri"/>
                        </a:rPr>
                        <a:t>you</a:t>
                      </a:r>
                      <a:r>
                        <a:rPr sz="1000" i="1" dirty="0">
                          <a:solidFill>
                            <a:srgbClr val="CAA85B"/>
                          </a:solidFill>
                          <a:latin typeface="Calibri"/>
                          <a:cs typeface="Calibri"/>
                        </a:rPr>
                        <a:t> </a:t>
                      </a:r>
                      <a:r>
                        <a:rPr sz="1000" i="1" spc="-5" dirty="0">
                          <a:solidFill>
                            <a:srgbClr val="CAA85B"/>
                          </a:solidFill>
                          <a:latin typeface="Calibri"/>
                          <a:cs typeface="Calibri"/>
                        </a:rPr>
                        <a:t>are</a:t>
                      </a:r>
                      <a:r>
                        <a:rPr sz="1000" i="1" spc="-10" dirty="0">
                          <a:solidFill>
                            <a:srgbClr val="CAA85B"/>
                          </a:solidFill>
                          <a:latin typeface="Calibri"/>
                          <a:cs typeface="Calibri"/>
                        </a:rPr>
                        <a:t> </a:t>
                      </a:r>
                      <a:r>
                        <a:rPr sz="1000" i="1" spc="-5" dirty="0">
                          <a:solidFill>
                            <a:srgbClr val="CAA85B"/>
                          </a:solidFill>
                          <a:latin typeface="Calibri"/>
                          <a:cs typeface="Calibri"/>
                        </a:rPr>
                        <a:t>paying.</a:t>
                      </a:r>
                      <a:endParaRPr sz="1000" dirty="0">
                        <a:solidFill>
                          <a:srgbClr val="CAA85B"/>
                        </a:solidFill>
                        <a:latin typeface="Calibri"/>
                        <a:cs typeface="Calibri"/>
                      </a:endParaRPr>
                    </a:p>
                    <a:p>
                      <a:pPr>
                        <a:lnSpc>
                          <a:spcPct val="100000"/>
                        </a:lnSpc>
                        <a:spcBef>
                          <a:spcPts val="45"/>
                        </a:spcBef>
                      </a:pPr>
                      <a:endParaRPr sz="1000" dirty="0">
                        <a:latin typeface="Times New Roman"/>
                        <a:cs typeface="Times New Roman"/>
                      </a:endParaRPr>
                    </a:p>
                    <a:p>
                      <a:pPr marL="97790" marR="426084">
                        <a:lnSpc>
                          <a:spcPct val="100000"/>
                        </a:lnSpc>
                        <a:spcBef>
                          <a:spcPts val="5"/>
                        </a:spcBef>
                      </a:pPr>
                      <a:r>
                        <a:rPr sz="1000" spc="-10" dirty="0">
                          <a:latin typeface="Calibri"/>
                          <a:cs typeface="Calibri"/>
                        </a:rPr>
                        <a:t>For</a:t>
                      </a:r>
                      <a:r>
                        <a:rPr sz="1000" spc="5" dirty="0">
                          <a:latin typeface="Calibri"/>
                          <a:cs typeface="Calibri"/>
                        </a:rPr>
                        <a:t> </a:t>
                      </a:r>
                      <a:r>
                        <a:rPr sz="1000" spc="-5" dirty="0">
                          <a:latin typeface="Calibri"/>
                          <a:cs typeface="Calibri"/>
                        </a:rPr>
                        <a:t>additional</a:t>
                      </a:r>
                      <a:r>
                        <a:rPr sz="1000" spc="-25" dirty="0">
                          <a:latin typeface="Calibri"/>
                          <a:cs typeface="Calibri"/>
                        </a:rPr>
                        <a:t> </a:t>
                      </a:r>
                      <a:r>
                        <a:rPr sz="1000" spc="-5" dirty="0">
                          <a:latin typeface="Calibri"/>
                          <a:cs typeface="Calibri"/>
                        </a:rPr>
                        <a:t>information</a:t>
                      </a:r>
                      <a:r>
                        <a:rPr sz="1000" spc="5" dirty="0">
                          <a:latin typeface="Calibri"/>
                          <a:cs typeface="Calibri"/>
                        </a:rPr>
                        <a:t> </a:t>
                      </a:r>
                      <a:r>
                        <a:rPr sz="1000" spc="-5" dirty="0">
                          <a:latin typeface="Calibri"/>
                          <a:cs typeface="Calibri"/>
                        </a:rPr>
                        <a:t>and</a:t>
                      </a:r>
                      <a:r>
                        <a:rPr sz="1000" dirty="0">
                          <a:latin typeface="Calibri"/>
                          <a:cs typeface="Calibri"/>
                        </a:rPr>
                        <a:t> </a:t>
                      </a:r>
                      <a:r>
                        <a:rPr sz="1000" spc="-5" dirty="0">
                          <a:latin typeface="Calibri"/>
                          <a:cs typeface="Calibri"/>
                        </a:rPr>
                        <a:t>to</a:t>
                      </a:r>
                      <a:r>
                        <a:rPr sz="1000" spc="10" dirty="0">
                          <a:latin typeface="Calibri"/>
                          <a:cs typeface="Calibri"/>
                        </a:rPr>
                        <a:t> </a:t>
                      </a:r>
                      <a:r>
                        <a:rPr sz="1000" spc="-5" dirty="0">
                          <a:latin typeface="Calibri"/>
                          <a:cs typeface="Calibri"/>
                        </a:rPr>
                        <a:t>help</a:t>
                      </a:r>
                      <a:r>
                        <a:rPr sz="1000" dirty="0">
                          <a:latin typeface="Calibri"/>
                          <a:cs typeface="Calibri"/>
                        </a:rPr>
                        <a:t> </a:t>
                      </a:r>
                      <a:r>
                        <a:rPr sz="1000" spc="-5" dirty="0">
                          <a:latin typeface="Calibri"/>
                          <a:cs typeface="Calibri"/>
                        </a:rPr>
                        <a:t>you understand</a:t>
                      </a:r>
                      <a:r>
                        <a:rPr sz="1000" spc="10" dirty="0">
                          <a:latin typeface="Calibri"/>
                          <a:cs typeface="Calibri"/>
                        </a:rPr>
                        <a:t> </a:t>
                      </a:r>
                      <a:r>
                        <a:rPr sz="1000" spc="-5" dirty="0">
                          <a:latin typeface="Calibri"/>
                          <a:cs typeface="Calibri"/>
                        </a:rPr>
                        <a:t>what</a:t>
                      </a:r>
                      <a:r>
                        <a:rPr sz="1000" dirty="0">
                          <a:latin typeface="Calibri"/>
                          <a:cs typeface="Calibri"/>
                        </a:rPr>
                        <a:t> </a:t>
                      </a:r>
                      <a:r>
                        <a:rPr sz="1000" spc="-5" dirty="0">
                          <a:latin typeface="Calibri"/>
                          <a:cs typeface="Calibri"/>
                        </a:rPr>
                        <a:t>conflicts</a:t>
                      </a:r>
                      <a:r>
                        <a:rPr sz="1000" spc="5" dirty="0">
                          <a:latin typeface="Calibri"/>
                          <a:cs typeface="Calibri"/>
                        </a:rPr>
                        <a:t> </a:t>
                      </a:r>
                      <a:r>
                        <a:rPr sz="1000" spc="-5" dirty="0">
                          <a:latin typeface="Calibri"/>
                          <a:cs typeface="Calibri"/>
                        </a:rPr>
                        <a:t>exist</a:t>
                      </a:r>
                      <a:r>
                        <a:rPr sz="1000" spc="25" dirty="0">
                          <a:latin typeface="Calibri"/>
                          <a:cs typeface="Calibri"/>
                        </a:rPr>
                        <a:t> </a:t>
                      </a:r>
                      <a:r>
                        <a:rPr sz="1000" spc="-5" dirty="0">
                          <a:latin typeface="Calibri"/>
                          <a:cs typeface="Calibri"/>
                        </a:rPr>
                        <a:t>around</a:t>
                      </a:r>
                      <a:r>
                        <a:rPr sz="1000" dirty="0">
                          <a:latin typeface="Calibri"/>
                          <a:cs typeface="Calibri"/>
                        </a:rPr>
                        <a:t> </a:t>
                      </a:r>
                      <a:r>
                        <a:rPr sz="1000" spc="-5" dirty="0">
                          <a:latin typeface="Calibri"/>
                          <a:cs typeface="Calibri"/>
                        </a:rPr>
                        <a:t>how the</a:t>
                      </a:r>
                      <a:r>
                        <a:rPr sz="1000" spc="15" dirty="0">
                          <a:latin typeface="Calibri"/>
                          <a:cs typeface="Calibri"/>
                        </a:rPr>
                        <a:t> </a:t>
                      </a:r>
                      <a:r>
                        <a:rPr sz="1000" spc="-5" dirty="0">
                          <a:latin typeface="Calibri"/>
                          <a:cs typeface="Calibri"/>
                        </a:rPr>
                        <a:t>firm </a:t>
                      </a:r>
                      <a:r>
                        <a:rPr sz="1000" spc="-215" dirty="0">
                          <a:latin typeface="Calibri"/>
                          <a:cs typeface="Calibri"/>
                        </a:rPr>
                        <a:t> </a:t>
                      </a:r>
                      <a:r>
                        <a:rPr sz="1000" spc="-5" dirty="0">
                          <a:latin typeface="Calibri"/>
                          <a:cs typeface="Calibri"/>
                        </a:rPr>
                        <a:t>charges</a:t>
                      </a:r>
                      <a:r>
                        <a:rPr sz="1000" spc="5" dirty="0">
                          <a:latin typeface="Calibri"/>
                          <a:cs typeface="Calibri"/>
                        </a:rPr>
                        <a:t> </a:t>
                      </a:r>
                      <a:r>
                        <a:rPr sz="1000" spc="-10" dirty="0">
                          <a:latin typeface="Calibri"/>
                          <a:cs typeface="Calibri"/>
                        </a:rPr>
                        <a:t>fees,</a:t>
                      </a:r>
                      <a:r>
                        <a:rPr sz="1000" spc="15" dirty="0">
                          <a:latin typeface="Calibri"/>
                          <a:cs typeface="Calibri"/>
                        </a:rPr>
                        <a:t> </a:t>
                      </a:r>
                      <a:r>
                        <a:rPr sz="1000" spc="-5" dirty="0">
                          <a:latin typeface="Calibri"/>
                          <a:cs typeface="Calibri"/>
                        </a:rPr>
                        <a:t>please</a:t>
                      </a:r>
                      <a:r>
                        <a:rPr sz="1000" spc="5" dirty="0">
                          <a:latin typeface="Calibri"/>
                          <a:cs typeface="Calibri"/>
                        </a:rPr>
                        <a:t> </a:t>
                      </a:r>
                      <a:r>
                        <a:rPr sz="1000" spc="-10" dirty="0">
                          <a:latin typeface="Calibri"/>
                          <a:cs typeface="Calibri"/>
                        </a:rPr>
                        <a:t>see</a:t>
                      </a:r>
                      <a:r>
                        <a:rPr sz="1000" spc="5" dirty="0">
                          <a:latin typeface="Calibri"/>
                          <a:cs typeface="Calibri"/>
                        </a:rPr>
                        <a:t> </a:t>
                      </a:r>
                      <a:r>
                        <a:rPr sz="1000" spc="-10" dirty="0">
                          <a:latin typeface="Calibri"/>
                          <a:cs typeface="Calibri"/>
                          <a:hlinkClick r:id="rId3"/>
                        </a:rPr>
                        <a:t>Form</a:t>
                      </a:r>
                      <a:r>
                        <a:rPr sz="1000" spc="15" dirty="0">
                          <a:latin typeface="Calibri"/>
                          <a:cs typeface="Calibri"/>
                          <a:hlinkClick r:id="rId3"/>
                        </a:rPr>
                        <a:t> </a:t>
                      </a:r>
                      <a:r>
                        <a:rPr sz="1000" spc="-5" dirty="0">
                          <a:latin typeface="Calibri"/>
                          <a:cs typeface="Calibri"/>
                          <a:hlinkClick r:id="rId3"/>
                        </a:rPr>
                        <a:t>ADV,</a:t>
                      </a:r>
                      <a:r>
                        <a:rPr sz="1000" dirty="0">
                          <a:latin typeface="Calibri"/>
                          <a:cs typeface="Calibri"/>
                          <a:hlinkClick r:id="rId3"/>
                        </a:rPr>
                        <a:t> </a:t>
                      </a:r>
                      <a:r>
                        <a:rPr sz="1000" spc="-5" dirty="0">
                          <a:latin typeface="Calibri"/>
                          <a:cs typeface="Calibri"/>
                          <a:hlinkClick r:id="rId3"/>
                        </a:rPr>
                        <a:t>Part</a:t>
                      </a:r>
                      <a:r>
                        <a:rPr sz="1000" spc="-10" dirty="0">
                          <a:latin typeface="Calibri"/>
                          <a:cs typeface="Calibri"/>
                          <a:hlinkClick r:id="rId3"/>
                        </a:rPr>
                        <a:t> </a:t>
                      </a:r>
                      <a:r>
                        <a:rPr sz="1000" spc="-5" dirty="0">
                          <a:latin typeface="Calibri"/>
                          <a:cs typeface="Calibri"/>
                          <a:hlinkClick r:id="rId3"/>
                        </a:rPr>
                        <a:t>2A brochure Items</a:t>
                      </a:r>
                      <a:r>
                        <a:rPr sz="1000" spc="15" dirty="0">
                          <a:latin typeface="Calibri"/>
                          <a:cs typeface="Calibri"/>
                          <a:hlinkClick r:id="rId3"/>
                        </a:rPr>
                        <a:t> </a:t>
                      </a:r>
                      <a:r>
                        <a:rPr sz="1000" spc="-5" dirty="0">
                          <a:latin typeface="Calibri"/>
                          <a:cs typeface="Calibri"/>
                          <a:hlinkClick r:id="rId3"/>
                        </a:rPr>
                        <a:t>5</a:t>
                      </a:r>
                      <a:r>
                        <a:rPr sz="1000" dirty="0">
                          <a:latin typeface="Calibri"/>
                          <a:cs typeface="Calibri"/>
                          <a:hlinkClick r:id="rId3"/>
                        </a:rPr>
                        <a:t> </a:t>
                      </a:r>
                      <a:r>
                        <a:rPr sz="1000" spc="-5" dirty="0">
                          <a:latin typeface="Calibri"/>
                          <a:cs typeface="Calibri"/>
                          <a:hlinkClick r:id="rId3"/>
                        </a:rPr>
                        <a:t>and</a:t>
                      </a:r>
                      <a:r>
                        <a:rPr sz="1000" spc="-10" dirty="0">
                          <a:latin typeface="Calibri"/>
                          <a:cs typeface="Calibri"/>
                          <a:hlinkClick r:id="rId3"/>
                        </a:rPr>
                        <a:t> </a:t>
                      </a:r>
                      <a:r>
                        <a:rPr sz="1000" spc="-5" dirty="0">
                          <a:latin typeface="Calibri"/>
                          <a:cs typeface="Calibri"/>
                          <a:hlinkClick r:id="rId3"/>
                        </a:rPr>
                        <a:t>6</a:t>
                      </a:r>
                      <a:r>
                        <a:rPr sz="1000" spc="-5" dirty="0">
                          <a:latin typeface="Calibri"/>
                          <a:cs typeface="Calibri"/>
                        </a:rPr>
                        <a:t>.</a:t>
                      </a:r>
                      <a:endParaRPr sz="1000" dirty="0">
                        <a:latin typeface="Calibri"/>
                        <a:cs typeface="Calibri"/>
                      </a:endParaRPr>
                    </a:p>
                    <a:p>
                      <a:pPr>
                        <a:lnSpc>
                          <a:spcPct val="100000"/>
                        </a:lnSpc>
                        <a:spcBef>
                          <a:spcPts val="50"/>
                        </a:spcBef>
                      </a:pPr>
                      <a:endParaRPr sz="1000" dirty="0">
                        <a:latin typeface="Times New Roman"/>
                        <a:cs typeface="Times New Roman"/>
                      </a:endParaRPr>
                    </a:p>
                    <a:p>
                      <a:pPr marL="114300" indent="0"/>
                      <a:r>
                        <a:rPr lang="en-US" sz="1000" b="1" spc="-10" dirty="0">
                          <a:solidFill>
                            <a:schemeClr val="tx1"/>
                          </a:solidFill>
                          <a:latin typeface="Calibri"/>
                          <a:ea typeface="+mn-ea"/>
                          <a:cs typeface="Calibri"/>
                        </a:rPr>
                        <a:t>What are your legal obligations to me when acting as my investment adviser? How else does your firm make money and what conflicts of interest do you have?</a:t>
                      </a:r>
                    </a:p>
                    <a:p>
                      <a:pPr marL="114300" indent="0"/>
                      <a:endParaRPr lang="en-US" sz="1000" b="1" spc="-10" dirty="0">
                        <a:solidFill>
                          <a:schemeClr val="tx1"/>
                        </a:solidFill>
                        <a:latin typeface="Calibri"/>
                        <a:ea typeface="+mn-ea"/>
                        <a:cs typeface="Calibri"/>
                      </a:endParaRPr>
                    </a:p>
                    <a:p>
                      <a:pPr marL="114300" indent="0"/>
                      <a:endParaRPr lang="en-US" sz="1000" b="1" spc="-10" dirty="0">
                        <a:solidFill>
                          <a:schemeClr val="tx1"/>
                        </a:solidFill>
                        <a:latin typeface="Calibri"/>
                        <a:ea typeface="+mn-ea"/>
                        <a:cs typeface="Calibri"/>
                      </a:endParaRPr>
                    </a:p>
                  </a:txBody>
                  <a:tcPr marL="0" marR="0" marT="88900"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2"/>
                  </a:ext>
                </a:extLst>
              </a:tr>
            </a:tbl>
          </a:graphicData>
        </a:graphic>
      </p:graphicFrame>
      <p:pic>
        <p:nvPicPr>
          <p:cNvPr id="7" name="object 7"/>
          <p:cNvPicPr/>
          <p:nvPr/>
        </p:nvPicPr>
        <p:blipFill>
          <a:blip r:embed="rId4" cstate="print"/>
          <a:stretch>
            <a:fillRect/>
          </a:stretch>
        </p:blipFill>
        <p:spPr>
          <a:xfrm>
            <a:off x="228600" y="306170"/>
            <a:ext cx="2540508" cy="539496"/>
          </a:xfrm>
          <a:prstGeom prst="rect">
            <a:avLst/>
          </a:prstGeom>
        </p:spPr>
      </p:pic>
      <p:sp>
        <p:nvSpPr>
          <p:cNvPr id="8" name="TextBox 7">
            <a:extLst>
              <a:ext uri="{FF2B5EF4-FFF2-40B4-BE49-F238E27FC236}">
                <a16:creationId xmlns:a16="http://schemas.microsoft.com/office/drawing/2014/main" id="{3B1CA837-6A34-4A19-8C2B-8D5582C7E241}"/>
              </a:ext>
            </a:extLst>
          </p:cNvPr>
          <p:cNvSpPr txBox="1"/>
          <p:nvPr/>
        </p:nvSpPr>
        <p:spPr>
          <a:xfrm>
            <a:off x="6326581" y="947327"/>
            <a:ext cx="1152880" cy="307777"/>
          </a:xfrm>
          <a:prstGeom prst="rect">
            <a:avLst/>
          </a:prstGeom>
          <a:noFill/>
        </p:spPr>
        <p:txBody>
          <a:bodyPr wrap="none" rtlCol="0">
            <a:spAutoFit/>
          </a:bodyPr>
          <a:lstStyle/>
          <a:p>
            <a:r>
              <a:rPr lang="en-US" sz="1400" dirty="0">
                <a:solidFill>
                  <a:schemeClr val="bg1"/>
                </a:solidFill>
              </a:rPr>
              <a:t>MARCH 2024</a:t>
            </a:r>
          </a:p>
        </p:txBody>
      </p:sp>
      <p:sp>
        <p:nvSpPr>
          <p:cNvPr id="9" name="Rectangle 8">
            <a:extLst>
              <a:ext uri="{FF2B5EF4-FFF2-40B4-BE49-F238E27FC236}">
                <a16:creationId xmlns:a16="http://schemas.microsoft.com/office/drawing/2014/main" id="{B17FDA78-D90A-D98E-D38F-D281D68C5FC4}"/>
              </a:ext>
            </a:extLst>
          </p:cNvPr>
          <p:cNvSpPr/>
          <p:nvPr/>
        </p:nvSpPr>
        <p:spPr>
          <a:xfrm>
            <a:off x="238199" y="2904771"/>
            <a:ext cx="1971900" cy="1693289"/>
          </a:xfrm>
          <a:prstGeom prst="rect">
            <a:avLst/>
          </a:prstGeom>
          <a:solidFill>
            <a:srgbClr val="CAA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EA69DF33-62C1-CBFB-EF89-86D8716B0647}"/>
              </a:ext>
            </a:extLst>
          </p:cNvPr>
          <p:cNvSpPr txBox="1"/>
          <p:nvPr/>
        </p:nvSpPr>
        <p:spPr>
          <a:xfrm>
            <a:off x="228600" y="2875600"/>
            <a:ext cx="2209799" cy="1751633"/>
          </a:xfrm>
          <a:prstGeom prst="rect">
            <a:avLst/>
          </a:prstGeom>
          <a:noFill/>
          <a:ln>
            <a:noFill/>
          </a:ln>
        </p:spPr>
        <p:txBody>
          <a:bodyPr wrap="square" rtlCol="0">
            <a:spAutoFit/>
          </a:bodyPr>
          <a:lstStyle/>
          <a:p>
            <a:pPr marL="76200" marR="0">
              <a:lnSpc>
                <a:spcPts val="1330"/>
              </a:lnSpc>
              <a:spcBef>
                <a:spcPts val="0"/>
              </a:spcBef>
              <a:spcAft>
                <a:spcPts val="0"/>
              </a:spcAft>
            </a:pPr>
            <a:r>
              <a:rPr lang="en-US" sz="1000" b="1" dirty="0">
                <a:effectLst/>
                <a:latin typeface="Calibri" panose="020F0502020204030204" pitchFamily="34" charset="0"/>
                <a:ea typeface="Calibri" panose="020F0502020204030204" pitchFamily="34" charset="0"/>
              </a:rPr>
              <a:t> Conversation Starters:</a:t>
            </a:r>
            <a:endParaRPr lang="en-US" sz="1000" dirty="0">
              <a:effectLst/>
              <a:latin typeface="Calibri" panose="020F0502020204030204" pitchFamily="34" charset="0"/>
              <a:ea typeface="Calibri" panose="020F0502020204030204" pitchFamily="34" charset="0"/>
            </a:endParaRPr>
          </a:p>
          <a:p>
            <a:pPr marL="114300" marR="156845">
              <a:lnSpc>
                <a:spcPts val="1330"/>
              </a:lnSpc>
              <a:spcBef>
                <a:spcPts val="0"/>
              </a:spcBef>
              <a:spcAft>
                <a:spcPts val="0"/>
              </a:spcAft>
            </a:pPr>
            <a:r>
              <a:rPr lang="en-US" sz="1000" spc="-10" dirty="0">
                <a:effectLst/>
                <a:latin typeface="Calibri" panose="020F0502020204030204" pitchFamily="34" charset="0"/>
                <a:ea typeface="Calibri" panose="020F0502020204030204" pitchFamily="34" charset="0"/>
              </a:rPr>
              <a:t>Given my financial situation, should I choose an investment advisory service? Why or why not? How will you choose investments to recommend to me</a:t>
            </a:r>
            <a:r>
              <a:rPr lang="en-US" sz="1000" spc="-10" dirty="0">
                <a:latin typeface="Calibri" panose="020F0502020204030204" pitchFamily="34" charset="0"/>
              </a:rPr>
              <a:t>? What is your relevant experience, including your licenses, education and other qualifications? What do these qualifications mean?</a:t>
            </a:r>
          </a:p>
        </p:txBody>
      </p:sp>
      <p:sp>
        <p:nvSpPr>
          <p:cNvPr id="10" name="Rectangle 9">
            <a:extLst>
              <a:ext uri="{FF2B5EF4-FFF2-40B4-BE49-F238E27FC236}">
                <a16:creationId xmlns:a16="http://schemas.microsoft.com/office/drawing/2014/main" id="{90890AF3-1B1F-1DB2-FF8A-94C84394528F}"/>
              </a:ext>
            </a:extLst>
          </p:cNvPr>
          <p:cNvSpPr/>
          <p:nvPr/>
        </p:nvSpPr>
        <p:spPr>
          <a:xfrm>
            <a:off x="228600" y="5894044"/>
            <a:ext cx="1971900" cy="1282974"/>
          </a:xfrm>
          <a:prstGeom prst="rect">
            <a:avLst/>
          </a:prstGeom>
          <a:solidFill>
            <a:srgbClr val="CAA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6144D10-0046-5524-612E-32992B588C28}"/>
              </a:ext>
            </a:extLst>
          </p:cNvPr>
          <p:cNvSpPr txBox="1"/>
          <p:nvPr/>
        </p:nvSpPr>
        <p:spPr>
          <a:xfrm>
            <a:off x="114300" y="5867400"/>
            <a:ext cx="2095799" cy="1336263"/>
          </a:xfrm>
          <a:prstGeom prst="rect">
            <a:avLst/>
          </a:prstGeom>
          <a:noFill/>
        </p:spPr>
        <p:txBody>
          <a:bodyPr wrap="square" rtlCol="0">
            <a:spAutoFit/>
          </a:bodyPr>
          <a:lstStyle/>
          <a:p>
            <a:pPr marL="176530" marR="0">
              <a:lnSpc>
                <a:spcPts val="1330"/>
              </a:lnSpc>
              <a:spcBef>
                <a:spcPts val="0"/>
              </a:spcBef>
              <a:spcAft>
                <a:spcPts val="0"/>
              </a:spcAft>
            </a:pPr>
            <a:r>
              <a:rPr lang="en-US" sz="1000" b="1" dirty="0">
                <a:effectLst/>
                <a:latin typeface="Calibri" panose="020F0502020204030204" pitchFamily="34" charset="0"/>
                <a:ea typeface="Calibri" panose="020F0502020204030204" pitchFamily="34" charset="0"/>
              </a:rPr>
              <a:t>Conversation Starters:</a:t>
            </a:r>
            <a:endParaRPr lang="en-US" sz="1000" dirty="0">
              <a:effectLst/>
              <a:latin typeface="Calibri" panose="020F0502020204030204" pitchFamily="34" charset="0"/>
              <a:ea typeface="Calibri" panose="020F0502020204030204" pitchFamily="34" charset="0"/>
            </a:endParaRPr>
          </a:p>
          <a:p>
            <a:pPr marL="190500" marR="95250">
              <a:spcBef>
                <a:spcPts val="0"/>
              </a:spcBef>
              <a:spcAft>
                <a:spcPts val="0"/>
              </a:spcAft>
            </a:pPr>
            <a:r>
              <a:rPr lang="en-US" sz="1000" spc="-10" dirty="0">
                <a:effectLst/>
                <a:latin typeface="Calibri" panose="020F0502020204030204" pitchFamily="34" charset="0"/>
                <a:ea typeface="Calibri" panose="020F0502020204030204" pitchFamily="34" charset="0"/>
              </a:rPr>
              <a:t>Help me understand how these fees and costs might affect my investments. If I give you $10,000 to invest, how much will go to fees and costs, and how much will be invested for me</a:t>
            </a:r>
            <a:r>
              <a:rPr lang="en-US" sz="1000" dirty="0">
                <a:effectLst/>
                <a:latin typeface="Calibri" panose="020F0502020204030204" pitchFamily="34" charset="0"/>
                <a:ea typeface="Calibri" panose="020F0502020204030204"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95115" y="383895"/>
            <a:ext cx="3423285" cy="476884"/>
          </a:xfrm>
          <a:prstGeom prst="rect">
            <a:avLst/>
          </a:prstGeom>
        </p:spPr>
        <p:txBody>
          <a:bodyPr vert="horz" wrap="square" lIns="0" tIns="24765" rIns="0" bIns="0" rtlCol="0">
            <a:spAutoFit/>
          </a:bodyPr>
          <a:lstStyle/>
          <a:p>
            <a:pPr marR="5080" algn="r">
              <a:lnSpc>
                <a:spcPct val="100000"/>
              </a:lnSpc>
              <a:spcBef>
                <a:spcPts val="195"/>
              </a:spcBef>
            </a:pPr>
            <a:r>
              <a:rPr sz="1400" spc="35" dirty="0">
                <a:solidFill>
                  <a:srgbClr val="3B526B"/>
                </a:solidFill>
                <a:latin typeface="Times New Roman"/>
                <a:cs typeface="Times New Roman"/>
              </a:rPr>
              <a:t>CUSTOMER</a:t>
            </a:r>
            <a:r>
              <a:rPr sz="1400" spc="90" dirty="0">
                <a:solidFill>
                  <a:srgbClr val="3B526B"/>
                </a:solidFill>
                <a:latin typeface="Times New Roman"/>
                <a:cs typeface="Times New Roman"/>
              </a:rPr>
              <a:t> </a:t>
            </a:r>
            <a:r>
              <a:rPr sz="1400" spc="25" dirty="0">
                <a:solidFill>
                  <a:srgbClr val="3B526B"/>
                </a:solidFill>
                <a:latin typeface="Times New Roman"/>
                <a:cs typeface="Times New Roman"/>
              </a:rPr>
              <a:t>RELATIONSHIP</a:t>
            </a:r>
            <a:r>
              <a:rPr sz="1400" spc="90" dirty="0">
                <a:solidFill>
                  <a:srgbClr val="3B526B"/>
                </a:solidFill>
                <a:latin typeface="Times New Roman"/>
                <a:cs typeface="Times New Roman"/>
              </a:rPr>
              <a:t> </a:t>
            </a:r>
            <a:r>
              <a:rPr sz="1400" spc="30" dirty="0">
                <a:solidFill>
                  <a:srgbClr val="3B526B"/>
                </a:solidFill>
                <a:latin typeface="Times New Roman"/>
                <a:cs typeface="Times New Roman"/>
              </a:rPr>
              <a:t>SUMMARY</a:t>
            </a:r>
            <a:endParaRPr sz="1400">
              <a:latin typeface="Times New Roman"/>
              <a:cs typeface="Times New Roman"/>
            </a:endParaRPr>
          </a:p>
          <a:p>
            <a:pPr marR="10795" algn="r">
              <a:lnSpc>
                <a:spcPct val="100000"/>
              </a:lnSpc>
              <a:spcBef>
                <a:spcPts val="95"/>
              </a:spcBef>
            </a:pPr>
            <a:r>
              <a:rPr sz="1400" spc="50" dirty="0">
                <a:solidFill>
                  <a:srgbClr val="3B526B"/>
                </a:solidFill>
                <a:latin typeface="Times New Roman"/>
                <a:cs typeface="Times New Roman"/>
              </a:rPr>
              <a:t>(FORM</a:t>
            </a:r>
            <a:r>
              <a:rPr sz="1400" spc="10" dirty="0">
                <a:solidFill>
                  <a:srgbClr val="3B526B"/>
                </a:solidFill>
                <a:latin typeface="Times New Roman"/>
                <a:cs typeface="Times New Roman"/>
              </a:rPr>
              <a:t> </a:t>
            </a:r>
            <a:r>
              <a:rPr sz="1400" spc="35" dirty="0">
                <a:solidFill>
                  <a:srgbClr val="3B526B"/>
                </a:solidFill>
                <a:latin typeface="Times New Roman"/>
                <a:cs typeface="Times New Roman"/>
              </a:rPr>
              <a:t>CRS)</a:t>
            </a:r>
            <a:endParaRPr sz="1400">
              <a:latin typeface="Times New Roman"/>
              <a:cs typeface="Times New Roman"/>
            </a:endParaRPr>
          </a:p>
        </p:txBody>
      </p:sp>
      <p:pic>
        <p:nvPicPr>
          <p:cNvPr id="3" name="object 3"/>
          <p:cNvPicPr/>
          <p:nvPr/>
        </p:nvPicPr>
        <p:blipFill>
          <a:blip r:embed="rId2" cstate="print"/>
          <a:stretch>
            <a:fillRect/>
          </a:stretch>
        </p:blipFill>
        <p:spPr>
          <a:xfrm>
            <a:off x="242094" y="281334"/>
            <a:ext cx="2540508" cy="539496"/>
          </a:xfrm>
          <a:prstGeom prst="rect">
            <a:avLst/>
          </a:prstGeom>
        </p:spPr>
      </p:pic>
      <p:sp>
        <p:nvSpPr>
          <p:cNvPr id="4" name="object 4"/>
          <p:cNvSpPr/>
          <p:nvPr/>
        </p:nvSpPr>
        <p:spPr>
          <a:xfrm>
            <a:off x="6391275" y="6748018"/>
            <a:ext cx="32384" cy="7620"/>
          </a:xfrm>
          <a:custGeom>
            <a:avLst/>
            <a:gdLst/>
            <a:ahLst/>
            <a:cxnLst/>
            <a:rect l="l" t="t" r="r" b="b"/>
            <a:pathLst>
              <a:path w="32385" h="7620">
                <a:moveTo>
                  <a:pt x="32003" y="0"/>
                </a:moveTo>
                <a:lnTo>
                  <a:pt x="0" y="0"/>
                </a:lnTo>
                <a:lnTo>
                  <a:pt x="0" y="7619"/>
                </a:lnTo>
                <a:lnTo>
                  <a:pt x="32003" y="7619"/>
                </a:lnTo>
                <a:lnTo>
                  <a:pt x="32003" y="0"/>
                </a:lnTo>
                <a:close/>
              </a:path>
            </a:pathLst>
          </a:custGeom>
          <a:solidFill>
            <a:srgbClr val="000000"/>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4041829461"/>
              </p:ext>
            </p:extLst>
          </p:nvPr>
        </p:nvGraphicFramePr>
        <p:xfrm>
          <a:off x="242094" y="1159739"/>
          <a:ext cx="7299262" cy="7729251"/>
        </p:xfrm>
        <a:graphic>
          <a:graphicData uri="http://schemas.openxmlformats.org/drawingml/2006/table">
            <a:tbl>
              <a:tblPr firstRow="1" bandRow="1">
                <a:tableStyleId>{2D5ABB26-0587-4C30-8999-92F81FD0307C}</a:tableStyleId>
              </a:tblPr>
              <a:tblGrid>
                <a:gridCol w="1891506">
                  <a:extLst>
                    <a:ext uri="{9D8B030D-6E8A-4147-A177-3AD203B41FA5}">
                      <a16:colId xmlns:a16="http://schemas.microsoft.com/office/drawing/2014/main" val="20000"/>
                    </a:ext>
                  </a:extLst>
                </a:gridCol>
                <a:gridCol w="5407756">
                  <a:extLst>
                    <a:ext uri="{9D8B030D-6E8A-4147-A177-3AD203B41FA5}">
                      <a16:colId xmlns:a16="http://schemas.microsoft.com/office/drawing/2014/main" val="20001"/>
                    </a:ext>
                  </a:extLst>
                </a:gridCol>
              </a:tblGrid>
              <a:tr h="3689149">
                <a:tc>
                  <a:txBody>
                    <a:bodyPr/>
                    <a:lstStyle/>
                    <a:p>
                      <a:pPr>
                        <a:lnSpc>
                          <a:spcPct val="100000"/>
                        </a:lnSpc>
                      </a:pPr>
                      <a:endParaRPr sz="1000" dirty="0">
                        <a:latin typeface="Times New Roman"/>
                        <a:cs typeface="Times New Roman"/>
                      </a:endParaRPr>
                    </a:p>
                  </a:txBody>
                  <a:tcPr marL="0" marR="0" marT="0"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marL="152400" marR="52705" lvl="0" indent="0" defTabSz="914400" eaLnBrk="1" fontAlgn="auto" latinLnBrk="0" hangingPunct="1">
                        <a:lnSpc>
                          <a:spcPct val="100000"/>
                        </a:lnSpc>
                        <a:spcBef>
                          <a:spcPts val="0"/>
                        </a:spcBef>
                        <a:spcAft>
                          <a:spcPts val="0"/>
                        </a:spcAft>
                        <a:buClrTx/>
                        <a:buSzTx/>
                        <a:buFontTx/>
                        <a:buNone/>
                        <a:tabLst/>
                        <a:defRPr/>
                      </a:pPr>
                      <a:r>
                        <a:rPr lang="en-US" sz="1000" b="1" i="1" spc="-5" dirty="0">
                          <a:latin typeface="+mn-lt"/>
                          <a:cs typeface="Calibri"/>
                        </a:rPr>
                        <a:t>When we </a:t>
                      </a:r>
                      <a:r>
                        <a:rPr lang="en-US" sz="1000" b="1" i="1" dirty="0">
                          <a:latin typeface="+mn-lt"/>
                          <a:cs typeface="Calibri"/>
                        </a:rPr>
                        <a:t>act</a:t>
                      </a:r>
                      <a:r>
                        <a:rPr lang="en-US" sz="1000" b="1" i="1" spc="-5" dirty="0">
                          <a:latin typeface="+mn-lt"/>
                          <a:cs typeface="Calibri"/>
                        </a:rPr>
                        <a:t> as</a:t>
                      </a:r>
                      <a:r>
                        <a:rPr lang="en-US" sz="1000" b="1" i="1" dirty="0">
                          <a:latin typeface="+mn-lt"/>
                          <a:cs typeface="Calibri"/>
                        </a:rPr>
                        <a:t> </a:t>
                      </a:r>
                      <a:r>
                        <a:rPr lang="en-US" sz="1000" b="1" i="1" spc="-5" dirty="0">
                          <a:latin typeface="+mn-lt"/>
                          <a:cs typeface="Calibri"/>
                        </a:rPr>
                        <a:t>your investment</a:t>
                      </a:r>
                      <a:r>
                        <a:rPr lang="en-US" sz="1000" b="1" i="1" dirty="0">
                          <a:latin typeface="+mn-lt"/>
                          <a:cs typeface="Calibri"/>
                        </a:rPr>
                        <a:t> </a:t>
                      </a:r>
                      <a:r>
                        <a:rPr lang="en-US" sz="1000" b="1" i="1" spc="-5" dirty="0">
                          <a:latin typeface="+mn-lt"/>
                          <a:cs typeface="Calibri"/>
                        </a:rPr>
                        <a:t>adviser</a:t>
                      </a:r>
                      <a:r>
                        <a:rPr lang="en-US" sz="1000" b="1" spc="-5" dirty="0">
                          <a:latin typeface="+mn-lt"/>
                          <a:cs typeface="Calibri"/>
                        </a:rPr>
                        <a:t>, </a:t>
                      </a:r>
                      <a:r>
                        <a:rPr lang="en-US" sz="1000" spc="-5" dirty="0">
                          <a:latin typeface="+mn-lt"/>
                          <a:cs typeface="Calibri"/>
                        </a:rPr>
                        <a:t>we</a:t>
                      </a:r>
                      <a:r>
                        <a:rPr lang="en-US" sz="1000" spc="15" dirty="0">
                          <a:latin typeface="+mn-lt"/>
                          <a:cs typeface="Calibri"/>
                        </a:rPr>
                        <a:t> </a:t>
                      </a:r>
                      <a:r>
                        <a:rPr lang="en-US" sz="1000" spc="-5" dirty="0">
                          <a:latin typeface="+mn-lt"/>
                          <a:cs typeface="Calibri"/>
                        </a:rPr>
                        <a:t>have</a:t>
                      </a:r>
                      <a:r>
                        <a:rPr lang="en-US" sz="1000" dirty="0">
                          <a:latin typeface="+mn-lt"/>
                          <a:cs typeface="Calibri"/>
                        </a:rPr>
                        <a:t> </a:t>
                      </a:r>
                      <a:r>
                        <a:rPr lang="en-US" sz="1000" spc="-5" dirty="0">
                          <a:latin typeface="+mn-lt"/>
                          <a:cs typeface="Calibri"/>
                        </a:rPr>
                        <a:t>to</a:t>
                      </a:r>
                      <a:r>
                        <a:rPr lang="en-US" sz="1000" spc="10" dirty="0">
                          <a:latin typeface="+mn-lt"/>
                          <a:cs typeface="Calibri"/>
                        </a:rPr>
                        <a:t> </a:t>
                      </a:r>
                      <a:r>
                        <a:rPr lang="en-US" sz="1000" spc="-5" dirty="0">
                          <a:latin typeface="+mn-lt"/>
                          <a:cs typeface="Calibri"/>
                        </a:rPr>
                        <a:t>act</a:t>
                      </a:r>
                      <a:r>
                        <a:rPr lang="en-US" sz="1000" dirty="0">
                          <a:latin typeface="+mn-lt"/>
                          <a:cs typeface="Calibri"/>
                        </a:rPr>
                        <a:t> </a:t>
                      </a:r>
                      <a:r>
                        <a:rPr lang="en-US" sz="1000" spc="-5" dirty="0">
                          <a:latin typeface="+mn-lt"/>
                          <a:cs typeface="Calibri"/>
                        </a:rPr>
                        <a:t>in</a:t>
                      </a:r>
                      <a:r>
                        <a:rPr lang="en-US" sz="1000" spc="5" dirty="0">
                          <a:latin typeface="+mn-lt"/>
                          <a:cs typeface="Calibri"/>
                        </a:rPr>
                        <a:t> </a:t>
                      </a:r>
                      <a:r>
                        <a:rPr lang="en-US" sz="1000" spc="-5" dirty="0">
                          <a:latin typeface="+mn-lt"/>
                          <a:cs typeface="Calibri"/>
                        </a:rPr>
                        <a:t>your </a:t>
                      </a:r>
                      <a:r>
                        <a:rPr lang="en-US" sz="1000" spc="-10" dirty="0">
                          <a:latin typeface="+mn-lt"/>
                          <a:cs typeface="Calibri"/>
                        </a:rPr>
                        <a:t>best</a:t>
                      </a:r>
                      <a:r>
                        <a:rPr lang="en-US" sz="1000" spc="5" dirty="0">
                          <a:latin typeface="+mn-lt"/>
                          <a:cs typeface="Calibri"/>
                        </a:rPr>
                        <a:t> </a:t>
                      </a:r>
                      <a:r>
                        <a:rPr lang="en-US" sz="1000" spc="-5" dirty="0">
                          <a:latin typeface="+mn-lt"/>
                          <a:cs typeface="Calibri"/>
                        </a:rPr>
                        <a:t>interest</a:t>
                      </a:r>
                      <a:r>
                        <a:rPr lang="en-US" sz="1000" spc="35" dirty="0">
                          <a:latin typeface="+mn-lt"/>
                          <a:cs typeface="Calibri"/>
                        </a:rPr>
                        <a:t> </a:t>
                      </a:r>
                      <a:r>
                        <a:rPr lang="en-US" sz="1000" spc="-5" dirty="0">
                          <a:latin typeface="+mn-lt"/>
                          <a:cs typeface="Calibri"/>
                        </a:rPr>
                        <a:t>and</a:t>
                      </a:r>
                      <a:r>
                        <a:rPr lang="en-US" sz="1000" spc="-15" dirty="0">
                          <a:latin typeface="+mn-lt"/>
                          <a:cs typeface="Calibri"/>
                        </a:rPr>
                        <a:t> </a:t>
                      </a:r>
                      <a:r>
                        <a:rPr lang="en-US" sz="1000" spc="-5" dirty="0">
                          <a:latin typeface="+mn-lt"/>
                          <a:cs typeface="Calibri"/>
                        </a:rPr>
                        <a:t>not</a:t>
                      </a:r>
                      <a:r>
                        <a:rPr lang="en-US" sz="1000" spc="5" dirty="0">
                          <a:latin typeface="+mn-lt"/>
                          <a:cs typeface="Calibri"/>
                        </a:rPr>
                        <a:t> </a:t>
                      </a:r>
                      <a:r>
                        <a:rPr lang="en-US" sz="1000" spc="-5" dirty="0">
                          <a:latin typeface="+mn-lt"/>
                          <a:cs typeface="Calibri"/>
                        </a:rPr>
                        <a:t>put our</a:t>
                      </a:r>
                      <a:r>
                        <a:rPr lang="en-US" sz="1000" spc="5" dirty="0">
                          <a:latin typeface="+mn-lt"/>
                          <a:cs typeface="Calibri"/>
                        </a:rPr>
                        <a:t> </a:t>
                      </a:r>
                      <a:r>
                        <a:rPr lang="en-US" sz="1000" spc="-5" dirty="0">
                          <a:latin typeface="+mn-lt"/>
                          <a:cs typeface="Calibri"/>
                        </a:rPr>
                        <a:t>interest </a:t>
                      </a:r>
                      <a:r>
                        <a:rPr lang="en-US" sz="1000" dirty="0">
                          <a:latin typeface="+mn-lt"/>
                          <a:cs typeface="Calibri"/>
                        </a:rPr>
                        <a:t> </a:t>
                      </a:r>
                      <a:r>
                        <a:rPr lang="en-US" sz="1000" spc="-5" dirty="0">
                          <a:latin typeface="+mn-lt"/>
                          <a:cs typeface="Calibri"/>
                        </a:rPr>
                        <a:t>ahead</a:t>
                      </a:r>
                      <a:r>
                        <a:rPr lang="en-US" sz="1000" dirty="0">
                          <a:latin typeface="+mn-lt"/>
                          <a:cs typeface="Calibri"/>
                        </a:rPr>
                        <a:t> </a:t>
                      </a:r>
                      <a:r>
                        <a:rPr lang="en-US" sz="1000" spc="-5" dirty="0">
                          <a:latin typeface="+mn-lt"/>
                          <a:cs typeface="Calibri"/>
                        </a:rPr>
                        <a:t>of yours. At</a:t>
                      </a:r>
                      <a:r>
                        <a:rPr lang="en-US" sz="1000" dirty="0">
                          <a:latin typeface="+mn-lt"/>
                          <a:cs typeface="Calibri"/>
                        </a:rPr>
                        <a:t> </a:t>
                      </a:r>
                      <a:r>
                        <a:rPr lang="en-US" sz="1000" spc="-5" dirty="0">
                          <a:latin typeface="+mn-lt"/>
                          <a:cs typeface="Calibri"/>
                        </a:rPr>
                        <a:t>the</a:t>
                      </a:r>
                      <a:r>
                        <a:rPr lang="en-US" sz="1000" spc="10" dirty="0">
                          <a:latin typeface="+mn-lt"/>
                          <a:cs typeface="Calibri"/>
                        </a:rPr>
                        <a:t> </a:t>
                      </a:r>
                      <a:r>
                        <a:rPr lang="en-US" sz="1000" spc="-5" dirty="0">
                          <a:latin typeface="+mn-lt"/>
                          <a:cs typeface="Calibri"/>
                        </a:rPr>
                        <a:t>same</a:t>
                      </a:r>
                      <a:r>
                        <a:rPr lang="en-US" sz="1000" spc="10" dirty="0">
                          <a:latin typeface="+mn-lt"/>
                          <a:cs typeface="Calibri"/>
                        </a:rPr>
                        <a:t> </a:t>
                      </a:r>
                      <a:r>
                        <a:rPr lang="en-US" sz="1000" spc="-5" dirty="0">
                          <a:latin typeface="+mn-lt"/>
                          <a:cs typeface="Calibri"/>
                        </a:rPr>
                        <a:t>time,</a:t>
                      </a:r>
                      <a:r>
                        <a:rPr lang="en-US" sz="1000" spc="10" dirty="0">
                          <a:latin typeface="+mn-lt"/>
                          <a:cs typeface="Calibri"/>
                        </a:rPr>
                        <a:t> </a:t>
                      </a:r>
                      <a:r>
                        <a:rPr lang="en-US" sz="1000" spc="-5" dirty="0">
                          <a:latin typeface="+mn-lt"/>
                          <a:cs typeface="Calibri"/>
                        </a:rPr>
                        <a:t>the</a:t>
                      </a:r>
                      <a:r>
                        <a:rPr lang="en-US" sz="1000" spc="10" dirty="0">
                          <a:latin typeface="+mn-lt"/>
                          <a:cs typeface="Calibri"/>
                        </a:rPr>
                        <a:t> </a:t>
                      </a:r>
                      <a:r>
                        <a:rPr lang="en-US" sz="1000" spc="-5" dirty="0">
                          <a:latin typeface="+mn-lt"/>
                          <a:cs typeface="Calibri"/>
                        </a:rPr>
                        <a:t>way</a:t>
                      </a:r>
                      <a:r>
                        <a:rPr lang="en-US" sz="1000" dirty="0">
                          <a:latin typeface="+mn-lt"/>
                          <a:cs typeface="Calibri"/>
                        </a:rPr>
                        <a:t> </a:t>
                      </a:r>
                      <a:r>
                        <a:rPr lang="en-US" sz="1000" spc="-5" dirty="0">
                          <a:latin typeface="+mn-lt"/>
                          <a:cs typeface="Calibri"/>
                        </a:rPr>
                        <a:t>we</a:t>
                      </a:r>
                      <a:r>
                        <a:rPr lang="en-US" sz="1000" spc="10" dirty="0">
                          <a:latin typeface="+mn-lt"/>
                          <a:cs typeface="Calibri"/>
                        </a:rPr>
                        <a:t> </a:t>
                      </a:r>
                      <a:r>
                        <a:rPr lang="en-US" sz="1000" spc="-5" dirty="0">
                          <a:latin typeface="+mn-lt"/>
                          <a:cs typeface="Calibri"/>
                        </a:rPr>
                        <a:t>make</a:t>
                      </a:r>
                      <a:r>
                        <a:rPr lang="en-US" sz="1000" spc="5" dirty="0">
                          <a:latin typeface="+mn-lt"/>
                          <a:cs typeface="Calibri"/>
                        </a:rPr>
                        <a:t> </a:t>
                      </a:r>
                      <a:r>
                        <a:rPr lang="en-US" sz="1000" spc="-5" dirty="0">
                          <a:latin typeface="+mn-lt"/>
                          <a:cs typeface="Calibri"/>
                        </a:rPr>
                        <a:t>money</a:t>
                      </a:r>
                      <a:r>
                        <a:rPr lang="en-US" sz="1000" spc="5" dirty="0">
                          <a:latin typeface="+mn-lt"/>
                          <a:cs typeface="Calibri"/>
                        </a:rPr>
                        <a:t> </a:t>
                      </a:r>
                      <a:r>
                        <a:rPr lang="en-US" sz="1000" spc="-5" dirty="0">
                          <a:latin typeface="+mn-lt"/>
                          <a:cs typeface="Calibri"/>
                        </a:rPr>
                        <a:t>creates</a:t>
                      </a:r>
                      <a:r>
                        <a:rPr lang="en-US" sz="1000" spc="20" dirty="0">
                          <a:latin typeface="+mn-lt"/>
                          <a:cs typeface="Calibri"/>
                        </a:rPr>
                        <a:t> </a:t>
                      </a:r>
                      <a:r>
                        <a:rPr lang="en-US" sz="1000" spc="-10" dirty="0">
                          <a:latin typeface="+mn-lt"/>
                          <a:cs typeface="Calibri"/>
                        </a:rPr>
                        <a:t>some</a:t>
                      </a:r>
                      <a:r>
                        <a:rPr lang="en-US" sz="1000" spc="15" dirty="0">
                          <a:latin typeface="+mn-lt"/>
                          <a:cs typeface="Calibri"/>
                        </a:rPr>
                        <a:t> </a:t>
                      </a:r>
                      <a:r>
                        <a:rPr lang="en-US" sz="1000" spc="-5" dirty="0">
                          <a:latin typeface="+mn-lt"/>
                          <a:cs typeface="Calibri"/>
                        </a:rPr>
                        <a:t>conflicts</a:t>
                      </a:r>
                      <a:r>
                        <a:rPr lang="en-US" sz="1000" dirty="0">
                          <a:latin typeface="+mn-lt"/>
                          <a:cs typeface="Calibri"/>
                        </a:rPr>
                        <a:t> </a:t>
                      </a:r>
                      <a:r>
                        <a:rPr lang="en-US" sz="1000" spc="-5" dirty="0">
                          <a:latin typeface="+mn-lt"/>
                          <a:cs typeface="Calibri"/>
                        </a:rPr>
                        <a:t>with</a:t>
                      </a:r>
                      <a:r>
                        <a:rPr lang="en-US" sz="1000" spc="5" dirty="0">
                          <a:latin typeface="+mn-lt"/>
                          <a:cs typeface="Calibri"/>
                        </a:rPr>
                        <a:t> </a:t>
                      </a:r>
                      <a:r>
                        <a:rPr lang="en-US" sz="1000" spc="-5" dirty="0">
                          <a:latin typeface="+mn-lt"/>
                          <a:cs typeface="Calibri"/>
                        </a:rPr>
                        <a:t>your</a:t>
                      </a:r>
                      <a:r>
                        <a:rPr lang="en-US" sz="1000" spc="-15" dirty="0">
                          <a:latin typeface="+mn-lt"/>
                          <a:cs typeface="Calibri"/>
                        </a:rPr>
                        <a:t> </a:t>
                      </a:r>
                      <a:r>
                        <a:rPr lang="en-US" sz="1000" spc="-5" dirty="0">
                          <a:latin typeface="+mn-lt"/>
                          <a:cs typeface="Calibri"/>
                        </a:rPr>
                        <a:t>interests. </a:t>
                      </a:r>
                      <a:r>
                        <a:rPr lang="en-US" sz="1000" spc="-215" dirty="0">
                          <a:latin typeface="+mn-lt"/>
                          <a:cs typeface="Calibri"/>
                        </a:rPr>
                        <a:t> </a:t>
                      </a:r>
                      <a:r>
                        <a:rPr lang="en-US" sz="1000" spc="-10" dirty="0">
                          <a:latin typeface="+mn-lt"/>
                          <a:cs typeface="Calibri"/>
                        </a:rPr>
                        <a:t>You</a:t>
                      </a:r>
                      <a:r>
                        <a:rPr lang="en-US" sz="1000" spc="5" dirty="0">
                          <a:latin typeface="+mn-lt"/>
                          <a:cs typeface="Calibri"/>
                        </a:rPr>
                        <a:t> </a:t>
                      </a:r>
                      <a:r>
                        <a:rPr lang="en-US" sz="1000" spc="-5" dirty="0">
                          <a:latin typeface="+mn-lt"/>
                          <a:cs typeface="Calibri"/>
                        </a:rPr>
                        <a:t>should</a:t>
                      </a:r>
                      <a:r>
                        <a:rPr lang="en-US" sz="1000" dirty="0">
                          <a:latin typeface="+mn-lt"/>
                          <a:cs typeface="Calibri"/>
                        </a:rPr>
                        <a:t> </a:t>
                      </a:r>
                      <a:r>
                        <a:rPr lang="en-US" sz="1000" spc="-5" dirty="0">
                          <a:latin typeface="+mn-lt"/>
                          <a:cs typeface="Calibri"/>
                        </a:rPr>
                        <a:t>understand and</a:t>
                      </a:r>
                      <a:r>
                        <a:rPr lang="en-US" sz="1000" dirty="0">
                          <a:latin typeface="+mn-lt"/>
                          <a:cs typeface="Calibri"/>
                        </a:rPr>
                        <a:t> </a:t>
                      </a:r>
                      <a:r>
                        <a:rPr lang="en-US" sz="1000" spc="-5" dirty="0">
                          <a:latin typeface="+mn-lt"/>
                          <a:cs typeface="Calibri"/>
                        </a:rPr>
                        <a:t>ask us</a:t>
                      </a:r>
                      <a:r>
                        <a:rPr lang="en-US" sz="1000" dirty="0">
                          <a:latin typeface="+mn-lt"/>
                          <a:cs typeface="Calibri"/>
                        </a:rPr>
                        <a:t> </a:t>
                      </a:r>
                      <a:r>
                        <a:rPr lang="en-US" sz="1000" spc="-5" dirty="0">
                          <a:latin typeface="+mn-lt"/>
                          <a:cs typeface="Calibri"/>
                        </a:rPr>
                        <a:t>about</a:t>
                      </a:r>
                      <a:r>
                        <a:rPr lang="en-US" sz="1000" spc="-15" dirty="0">
                          <a:latin typeface="+mn-lt"/>
                          <a:cs typeface="Calibri"/>
                        </a:rPr>
                        <a:t> </a:t>
                      </a:r>
                      <a:r>
                        <a:rPr lang="en-US" sz="1000" spc="-5" dirty="0">
                          <a:latin typeface="+mn-lt"/>
                          <a:cs typeface="Calibri"/>
                        </a:rPr>
                        <a:t>these</a:t>
                      </a:r>
                      <a:r>
                        <a:rPr lang="en-US" sz="1000" spc="30" dirty="0">
                          <a:latin typeface="+mn-lt"/>
                          <a:cs typeface="Calibri"/>
                        </a:rPr>
                        <a:t> </a:t>
                      </a:r>
                      <a:r>
                        <a:rPr lang="en-US" sz="1000" spc="-5" dirty="0">
                          <a:latin typeface="+mn-lt"/>
                          <a:cs typeface="Calibri"/>
                        </a:rPr>
                        <a:t>conflicts</a:t>
                      </a:r>
                      <a:r>
                        <a:rPr lang="en-US" sz="1000" dirty="0">
                          <a:latin typeface="+mn-lt"/>
                          <a:cs typeface="Calibri"/>
                        </a:rPr>
                        <a:t> </a:t>
                      </a:r>
                      <a:r>
                        <a:rPr lang="en-US" sz="1000" spc="-5" dirty="0">
                          <a:latin typeface="+mn-lt"/>
                          <a:cs typeface="Calibri"/>
                        </a:rPr>
                        <a:t>because</a:t>
                      </a:r>
                      <a:r>
                        <a:rPr lang="en-US" sz="1000" spc="15" dirty="0">
                          <a:latin typeface="+mn-lt"/>
                          <a:cs typeface="Calibri"/>
                        </a:rPr>
                        <a:t> </a:t>
                      </a:r>
                      <a:r>
                        <a:rPr lang="en-US" sz="1000" spc="-5" dirty="0">
                          <a:latin typeface="+mn-lt"/>
                          <a:cs typeface="Calibri"/>
                        </a:rPr>
                        <a:t>they affect</a:t>
                      </a:r>
                      <a:r>
                        <a:rPr lang="en-US" sz="1000" spc="20" dirty="0">
                          <a:latin typeface="+mn-lt"/>
                          <a:cs typeface="Calibri"/>
                        </a:rPr>
                        <a:t> </a:t>
                      </a:r>
                      <a:r>
                        <a:rPr lang="en-US" sz="1000" spc="-5" dirty="0">
                          <a:latin typeface="+mn-lt"/>
                          <a:cs typeface="Calibri"/>
                        </a:rPr>
                        <a:t>the</a:t>
                      </a:r>
                      <a:r>
                        <a:rPr lang="en-US" sz="1000" spc="35" dirty="0">
                          <a:latin typeface="+mn-lt"/>
                          <a:cs typeface="Calibri"/>
                        </a:rPr>
                        <a:t> </a:t>
                      </a:r>
                      <a:r>
                        <a:rPr lang="en-US" sz="1000" spc="-5" dirty="0">
                          <a:latin typeface="+mn-lt"/>
                          <a:cs typeface="Calibri"/>
                        </a:rPr>
                        <a:t>recommendations</a:t>
                      </a:r>
                      <a:r>
                        <a:rPr lang="en-US" sz="1000" spc="30" dirty="0">
                          <a:latin typeface="+mn-lt"/>
                          <a:cs typeface="Calibri"/>
                        </a:rPr>
                        <a:t> </a:t>
                      </a:r>
                      <a:r>
                        <a:rPr lang="en-US" sz="1000" spc="-10" dirty="0">
                          <a:latin typeface="+mn-lt"/>
                          <a:cs typeface="Calibri"/>
                        </a:rPr>
                        <a:t>we </a:t>
                      </a:r>
                      <a:r>
                        <a:rPr lang="en-US" sz="1000" spc="-5" dirty="0">
                          <a:latin typeface="+mn-lt"/>
                          <a:cs typeface="Calibri"/>
                        </a:rPr>
                        <a:t> provide you.</a:t>
                      </a:r>
                      <a:r>
                        <a:rPr lang="en-US" sz="1000" spc="-10" dirty="0">
                          <a:latin typeface="+mn-lt"/>
                          <a:cs typeface="Calibri"/>
                        </a:rPr>
                        <a:t> </a:t>
                      </a:r>
                      <a:r>
                        <a:rPr lang="en-US" sz="1000" spc="-5" dirty="0">
                          <a:latin typeface="+mn-lt"/>
                          <a:cs typeface="Calibri"/>
                        </a:rPr>
                        <a:t>Here</a:t>
                      </a:r>
                      <a:r>
                        <a:rPr lang="en-US" sz="1000" spc="5" dirty="0">
                          <a:latin typeface="+mn-lt"/>
                          <a:cs typeface="Calibri"/>
                        </a:rPr>
                        <a:t> </a:t>
                      </a:r>
                      <a:r>
                        <a:rPr lang="en-US" sz="1000" spc="-5" dirty="0">
                          <a:latin typeface="+mn-lt"/>
                          <a:cs typeface="Calibri"/>
                        </a:rPr>
                        <a:t>are </a:t>
                      </a:r>
                      <a:r>
                        <a:rPr lang="en-US" sz="1000" spc="-10" dirty="0">
                          <a:latin typeface="+mn-lt"/>
                          <a:cs typeface="Calibri"/>
                        </a:rPr>
                        <a:t>some</a:t>
                      </a:r>
                      <a:r>
                        <a:rPr lang="en-US" sz="1000" spc="5" dirty="0">
                          <a:latin typeface="+mn-lt"/>
                          <a:cs typeface="Calibri"/>
                        </a:rPr>
                        <a:t> </a:t>
                      </a:r>
                      <a:r>
                        <a:rPr lang="en-US" sz="1000" spc="-5" dirty="0">
                          <a:latin typeface="+mn-lt"/>
                          <a:cs typeface="Calibri"/>
                        </a:rPr>
                        <a:t>examples</a:t>
                      </a:r>
                      <a:r>
                        <a:rPr lang="en-US" sz="1000" spc="20" dirty="0">
                          <a:latin typeface="+mn-lt"/>
                          <a:cs typeface="Calibri"/>
                        </a:rPr>
                        <a:t> </a:t>
                      </a:r>
                      <a:r>
                        <a:rPr lang="en-US" sz="1000" spc="-5" dirty="0">
                          <a:latin typeface="+mn-lt"/>
                          <a:cs typeface="Calibri"/>
                        </a:rPr>
                        <a:t>to</a:t>
                      </a:r>
                      <a:r>
                        <a:rPr lang="en-US" sz="1000" dirty="0">
                          <a:latin typeface="+mn-lt"/>
                          <a:cs typeface="Calibri"/>
                        </a:rPr>
                        <a:t> </a:t>
                      </a:r>
                      <a:r>
                        <a:rPr lang="en-US" sz="1000" spc="-5" dirty="0">
                          <a:latin typeface="+mn-lt"/>
                          <a:cs typeface="Calibri"/>
                        </a:rPr>
                        <a:t>help</a:t>
                      </a:r>
                      <a:r>
                        <a:rPr lang="en-US" sz="1000" spc="-10" dirty="0">
                          <a:latin typeface="+mn-lt"/>
                          <a:cs typeface="Calibri"/>
                        </a:rPr>
                        <a:t> </a:t>
                      </a:r>
                      <a:r>
                        <a:rPr lang="en-US" sz="1000" spc="-5" dirty="0">
                          <a:latin typeface="+mn-lt"/>
                          <a:cs typeface="Calibri"/>
                        </a:rPr>
                        <a:t>you</a:t>
                      </a:r>
                      <a:r>
                        <a:rPr lang="en-US" sz="1000" spc="-10" dirty="0">
                          <a:latin typeface="+mn-lt"/>
                          <a:cs typeface="Calibri"/>
                        </a:rPr>
                        <a:t> </a:t>
                      </a:r>
                      <a:r>
                        <a:rPr lang="en-US" sz="1000" spc="-5" dirty="0">
                          <a:latin typeface="+mn-lt"/>
                          <a:cs typeface="Calibri"/>
                        </a:rPr>
                        <a:t>understand</a:t>
                      </a:r>
                      <a:r>
                        <a:rPr lang="en-US" sz="1000" spc="-10" dirty="0">
                          <a:latin typeface="+mn-lt"/>
                          <a:cs typeface="Calibri"/>
                        </a:rPr>
                        <a:t> </a:t>
                      </a:r>
                      <a:r>
                        <a:rPr lang="en-US" sz="1000" spc="-5" dirty="0">
                          <a:latin typeface="+mn-lt"/>
                          <a:cs typeface="Calibri"/>
                        </a:rPr>
                        <a:t>what</a:t>
                      </a:r>
                      <a:r>
                        <a:rPr lang="en-US" sz="1000" dirty="0">
                          <a:latin typeface="+mn-lt"/>
                          <a:cs typeface="Calibri"/>
                        </a:rPr>
                        <a:t> </a:t>
                      </a:r>
                      <a:r>
                        <a:rPr lang="en-US" sz="1000" spc="-5" dirty="0">
                          <a:latin typeface="+mn-lt"/>
                          <a:cs typeface="Calibri"/>
                        </a:rPr>
                        <a:t>this means.</a:t>
                      </a:r>
                      <a:endParaRPr lang="en-US" sz="1000" dirty="0">
                        <a:latin typeface="+mn-lt"/>
                        <a:cs typeface="Calibri"/>
                      </a:endParaRPr>
                    </a:p>
                    <a:p>
                      <a:pPr marL="152400" marR="52705">
                        <a:lnSpc>
                          <a:spcPct val="100000"/>
                        </a:lnSpc>
                      </a:pPr>
                      <a:endParaRPr lang="en-US" sz="1000" spc="-5" dirty="0">
                        <a:latin typeface="+mn-lt"/>
                        <a:cs typeface="Calibri"/>
                      </a:endParaRPr>
                    </a:p>
                    <a:p>
                      <a:pPr marL="152400" marR="52705">
                        <a:lnSpc>
                          <a:spcPct val="100000"/>
                        </a:lnSpc>
                      </a:pPr>
                      <a:r>
                        <a:rPr lang="en-US" sz="1000" spc="-5" dirty="0">
                          <a:latin typeface="+mn-lt"/>
                          <a:cs typeface="Calibri"/>
                        </a:rPr>
                        <a:t>We act as advisor to the Principal Street High Yield Municipal Fund ("GSTAX") and receives advisory fees for its management of the mutual fund’s assets. Although It is our policy never to purchase or recommend the purchase of GSTAX in advisory client accounts managed by us, it is important to know that we would receive advisory fees from both the advisory client and the mutual fund for doing such.</a:t>
                      </a:r>
                    </a:p>
                    <a:p>
                      <a:pPr marL="152400" marR="52705">
                        <a:lnSpc>
                          <a:spcPct val="100000"/>
                        </a:lnSpc>
                      </a:pPr>
                      <a:endParaRPr lang="en-US" sz="1000" spc="-5" dirty="0">
                        <a:latin typeface="+mn-lt"/>
                        <a:cs typeface="Calibri"/>
                      </a:endParaRPr>
                    </a:p>
                    <a:p>
                      <a:pPr marL="152400" marR="52705">
                        <a:lnSpc>
                          <a:spcPct val="100000"/>
                        </a:lnSpc>
                      </a:pPr>
                      <a:r>
                        <a:rPr sz="1000" spc="-5" dirty="0">
                          <a:latin typeface="Calibri"/>
                          <a:cs typeface="Calibri"/>
                        </a:rPr>
                        <a:t>In</a:t>
                      </a:r>
                      <a:r>
                        <a:rPr sz="1000" dirty="0">
                          <a:latin typeface="Calibri"/>
                          <a:cs typeface="Calibri"/>
                        </a:rPr>
                        <a:t> </a:t>
                      </a:r>
                      <a:r>
                        <a:rPr sz="1000" spc="-5" dirty="0">
                          <a:latin typeface="Calibri"/>
                          <a:cs typeface="Calibri"/>
                        </a:rPr>
                        <a:t>connection</a:t>
                      </a:r>
                      <a:r>
                        <a:rPr sz="1000" spc="5" dirty="0">
                          <a:latin typeface="Calibri"/>
                          <a:cs typeface="Calibri"/>
                        </a:rPr>
                        <a:t> </a:t>
                      </a:r>
                      <a:r>
                        <a:rPr sz="1000" spc="-5" dirty="0">
                          <a:latin typeface="Calibri"/>
                          <a:cs typeface="Calibri"/>
                        </a:rPr>
                        <a:t>with</a:t>
                      </a:r>
                      <a:r>
                        <a:rPr sz="1000" spc="5" dirty="0">
                          <a:latin typeface="Calibri"/>
                          <a:cs typeface="Calibri"/>
                        </a:rPr>
                        <a:t> </a:t>
                      </a:r>
                      <a:r>
                        <a:rPr sz="1000" spc="-5" dirty="0">
                          <a:latin typeface="Calibri"/>
                          <a:cs typeface="Calibri"/>
                        </a:rPr>
                        <a:t>certain</a:t>
                      </a:r>
                      <a:r>
                        <a:rPr sz="1000" spc="5" dirty="0">
                          <a:latin typeface="Calibri"/>
                          <a:cs typeface="Calibri"/>
                        </a:rPr>
                        <a:t> </a:t>
                      </a:r>
                      <a:r>
                        <a:rPr sz="1000" spc="-5" dirty="0">
                          <a:latin typeface="Calibri"/>
                          <a:cs typeface="Calibri"/>
                        </a:rPr>
                        <a:t>bond </a:t>
                      </a:r>
                      <a:r>
                        <a:rPr lang="en-US" sz="1000" spc="-5" dirty="0">
                          <a:latin typeface="Calibri"/>
                          <a:cs typeface="Calibri"/>
                        </a:rPr>
                        <a:t>investments,</a:t>
                      </a:r>
                      <a:r>
                        <a:rPr sz="1000" spc="30" dirty="0">
                          <a:latin typeface="Calibri"/>
                          <a:cs typeface="Calibri"/>
                        </a:rPr>
                        <a:t> </a:t>
                      </a:r>
                      <a:r>
                        <a:rPr sz="1000" spc="-5" dirty="0">
                          <a:latin typeface="Calibri"/>
                          <a:cs typeface="Calibri"/>
                        </a:rPr>
                        <a:t>we</a:t>
                      </a:r>
                      <a:r>
                        <a:rPr sz="1000" spc="10" dirty="0">
                          <a:latin typeface="Calibri"/>
                          <a:cs typeface="Calibri"/>
                        </a:rPr>
                        <a:t> </a:t>
                      </a:r>
                      <a:r>
                        <a:rPr sz="1000" spc="-5" dirty="0">
                          <a:latin typeface="Calibri"/>
                          <a:cs typeface="Calibri"/>
                        </a:rPr>
                        <a:t>act</a:t>
                      </a:r>
                      <a:r>
                        <a:rPr sz="1000" spc="5" dirty="0">
                          <a:latin typeface="Calibri"/>
                          <a:cs typeface="Calibri"/>
                        </a:rPr>
                        <a:t> </a:t>
                      </a:r>
                      <a:r>
                        <a:rPr sz="1000" dirty="0">
                          <a:latin typeface="Calibri"/>
                          <a:cs typeface="Calibri"/>
                        </a:rPr>
                        <a:t>as</a:t>
                      </a:r>
                      <a:r>
                        <a:rPr sz="1000" spc="-5" dirty="0">
                          <a:latin typeface="Calibri"/>
                          <a:cs typeface="Calibri"/>
                        </a:rPr>
                        <a:t> the</a:t>
                      </a:r>
                      <a:r>
                        <a:rPr sz="1000" dirty="0">
                          <a:latin typeface="Calibri"/>
                          <a:cs typeface="Calibri"/>
                        </a:rPr>
                        <a:t> </a:t>
                      </a:r>
                      <a:r>
                        <a:rPr sz="1000" spc="-5" dirty="0">
                          <a:latin typeface="Calibri"/>
                          <a:cs typeface="Calibri"/>
                        </a:rPr>
                        <a:t>Bondholder</a:t>
                      </a:r>
                      <a:r>
                        <a:rPr sz="1000" spc="10" dirty="0">
                          <a:latin typeface="Calibri"/>
                          <a:cs typeface="Calibri"/>
                        </a:rPr>
                        <a:t> </a:t>
                      </a:r>
                      <a:r>
                        <a:rPr sz="1000" spc="-5" dirty="0">
                          <a:latin typeface="Calibri"/>
                          <a:cs typeface="Calibri"/>
                        </a:rPr>
                        <a:t>Representative</a:t>
                      </a:r>
                      <a:r>
                        <a:rPr sz="1000" spc="25" dirty="0">
                          <a:latin typeface="Calibri"/>
                          <a:cs typeface="Calibri"/>
                        </a:rPr>
                        <a:t> </a:t>
                      </a:r>
                      <a:r>
                        <a:rPr sz="1000" spc="-5" dirty="0">
                          <a:latin typeface="Calibri"/>
                          <a:cs typeface="Calibri"/>
                        </a:rPr>
                        <a:t>which</a:t>
                      </a:r>
                      <a:r>
                        <a:rPr sz="1000" spc="10" dirty="0">
                          <a:latin typeface="Calibri"/>
                          <a:cs typeface="Calibri"/>
                        </a:rPr>
                        <a:t> </a:t>
                      </a:r>
                      <a:r>
                        <a:rPr sz="1000" spc="-5" dirty="0">
                          <a:latin typeface="Calibri"/>
                          <a:cs typeface="Calibri"/>
                        </a:rPr>
                        <a:t>includes </a:t>
                      </a:r>
                      <a:r>
                        <a:rPr sz="1000" dirty="0">
                          <a:latin typeface="Calibri"/>
                          <a:cs typeface="Calibri"/>
                        </a:rPr>
                        <a:t> </a:t>
                      </a:r>
                      <a:r>
                        <a:rPr sz="1000" spc="-5" dirty="0">
                          <a:latin typeface="Calibri"/>
                          <a:cs typeface="Calibri"/>
                        </a:rPr>
                        <a:t>monitoring</a:t>
                      </a:r>
                      <a:r>
                        <a:rPr sz="1000" dirty="0">
                          <a:latin typeface="Calibri"/>
                          <a:cs typeface="Calibri"/>
                        </a:rPr>
                        <a:t> </a:t>
                      </a:r>
                      <a:r>
                        <a:rPr sz="1000" spc="-5" dirty="0">
                          <a:latin typeface="Calibri"/>
                          <a:cs typeface="Calibri"/>
                        </a:rPr>
                        <a:t>borrowers</a:t>
                      </a:r>
                      <a:r>
                        <a:rPr sz="1000" spc="15" dirty="0">
                          <a:latin typeface="Calibri"/>
                          <a:cs typeface="Calibri"/>
                        </a:rPr>
                        <a:t> </a:t>
                      </a:r>
                      <a:r>
                        <a:rPr sz="1000" spc="-5" dirty="0">
                          <a:latin typeface="Calibri"/>
                          <a:cs typeface="Calibri"/>
                        </a:rPr>
                        <a:t>on</a:t>
                      </a:r>
                      <a:r>
                        <a:rPr sz="1000" dirty="0">
                          <a:latin typeface="Calibri"/>
                          <a:cs typeface="Calibri"/>
                        </a:rPr>
                        <a:t> </a:t>
                      </a:r>
                      <a:r>
                        <a:rPr sz="1000" spc="-5" dirty="0">
                          <a:latin typeface="Calibri"/>
                          <a:cs typeface="Calibri"/>
                        </a:rPr>
                        <a:t>an</a:t>
                      </a:r>
                      <a:r>
                        <a:rPr sz="1000" dirty="0">
                          <a:latin typeface="Calibri"/>
                          <a:cs typeface="Calibri"/>
                        </a:rPr>
                        <a:t> </a:t>
                      </a:r>
                      <a:r>
                        <a:rPr sz="1000" spc="-5" dirty="0">
                          <a:latin typeface="Calibri"/>
                          <a:cs typeface="Calibri"/>
                        </a:rPr>
                        <a:t>ongoing</a:t>
                      </a:r>
                      <a:r>
                        <a:rPr sz="1000" spc="5" dirty="0">
                          <a:latin typeface="Calibri"/>
                          <a:cs typeface="Calibri"/>
                        </a:rPr>
                        <a:t> </a:t>
                      </a:r>
                      <a:r>
                        <a:rPr sz="1000" spc="-5" dirty="0">
                          <a:latin typeface="Calibri"/>
                          <a:cs typeface="Calibri"/>
                        </a:rPr>
                        <a:t>basis and advising</a:t>
                      </a:r>
                      <a:r>
                        <a:rPr sz="1000" spc="5" dirty="0">
                          <a:latin typeface="Calibri"/>
                          <a:cs typeface="Calibri"/>
                        </a:rPr>
                        <a:t> </a:t>
                      </a:r>
                      <a:r>
                        <a:rPr sz="1000" spc="-5" dirty="0">
                          <a:latin typeface="Calibri"/>
                          <a:cs typeface="Calibri"/>
                        </a:rPr>
                        <a:t>borrowers</a:t>
                      </a:r>
                      <a:r>
                        <a:rPr sz="1000" spc="25" dirty="0">
                          <a:latin typeface="Calibri"/>
                          <a:cs typeface="Calibri"/>
                        </a:rPr>
                        <a:t> </a:t>
                      </a:r>
                      <a:r>
                        <a:rPr sz="1000" spc="-5" dirty="0">
                          <a:latin typeface="Calibri"/>
                          <a:cs typeface="Calibri"/>
                        </a:rPr>
                        <a:t>in</a:t>
                      </a:r>
                      <a:r>
                        <a:rPr sz="1000" spc="10" dirty="0">
                          <a:latin typeface="Calibri"/>
                          <a:cs typeface="Calibri"/>
                        </a:rPr>
                        <a:t> </a:t>
                      </a:r>
                      <a:r>
                        <a:rPr sz="1000" spc="-5" dirty="0">
                          <a:latin typeface="Calibri"/>
                          <a:cs typeface="Calibri"/>
                        </a:rPr>
                        <a:t>the</a:t>
                      </a:r>
                      <a:r>
                        <a:rPr sz="1000" dirty="0">
                          <a:latin typeface="Calibri"/>
                          <a:cs typeface="Calibri"/>
                        </a:rPr>
                        <a:t> </a:t>
                      </a:r>
                      <a:r>
                        <a:rPr sz="1000" spc="-5" dirty="0">
                          <a:latin typeface="Calibri"/>
                          <a:cs typeface="Calibri"/>
                        </a:rPr>
                        <a:t>event</a:t>
                      </a:r>
                      <a:r>
                        <a:rPr sz="1000" spc="25" dirty="0">
                          <a:latin typeface="Calibri"/>
                          <a:cs typeface="Calibri"/>
                        </a:rPr>
                        <a:t> </a:t>
                      </a:r>
                      <a:r>
                        <a:rPr sz="1000" spc="-5" dirty="0">
                          <a:latin typeface="Calibri"/>
                          <a:cs typeface="Calibri"/>
                        </a:rPr>
                        <a:t>that</a:t>
                      </a:r>
                      <a:r>
                        <a:rPr sz="1000" spc="25" dirty="0">
                          <a:latin typeface="Calibri"/>
                          <a:cs typeface="Calibri"/>
                        </a:rPr>
                        <a:t> </a:t>
                      </a:r>
                      <a:r>
                        <a:rPr sz="1000" spc="-5" dirty="0">
                          <a:latin typeface="Calibri"/>
                          <a:cs typeface="Calibri"/>
                        </a:rPr>
                        <a:t>borrowers</a:t>
                      </a:r>
                      <a:r>
                        <a:rPr sz="1000" spc="15" dirty="0">
                          <a:latin typeface="Calibri"/>
                          <a:cs typeface="Calibri"/>
                        </a:rPr>
                        <a:t> </a:t>
                      </a:r>
                      <a:r>
                        <a:rPr sz="1000" spc="-5" dirty="0">
                          <a:latin typeface="Calibri"/>
                          <a:cs typeface="Calibri"/>
                        </a:rPr>
                        <a:t>run</a:t>
                      </a:r>
                      <a:r>
                        <a:rPr sz="1000" dirty="0">
                          <a:latin typeface="Calibri"/>
                          <a:cs typeface="Calibri"/>
                        </a:rPr>
                        <a:t> </a:t>
                      </a:r>
                      <a:r>
                        <a:rPr sz="1000" spc="-5" dirty="0">
                          <a:latin typeface="Calibri"/>
                          <a:cs typeface="Calibri"/>
                        </a:rPr>
                        <a:t>into </a:t>
                      </a:r>
                      <a:r>
                        <a:rPr sz="1000" spc="-215" dirty="0">
                          <a:latin typeface="Calibri"/>
                          <a:cs typeface="Calibri"/>
                        </a:rPr>
                        <a:t> </a:t>
                      </a:r>
                      <a:r>
                        <a:rPr sz="1000" spc="-5" dirty="0">
                          <a:latin typeface="Calibri"/>
                          <a:cs typeface="Calibri"/>
                        </a:rPr>
                        <a:t>financial</a:t>
                      </a:r>
                      <a:r>
                        <a:rPr sz="1000" spc="-25" dirty="0">
                          <a:latin typeface="Calibri"/>
                          <a:cs typeface="Calibri"/>
                        </a:rPr>
                        <a:t> </a:t>
                      </a:r>
                      <a:r>
                        <a:rPr sz="1000" spc="-5" dirty="0">
                          <a:latin typeface="Calibri"/>
                          <a:cs typeface="Calibri"/>
                        </a:rPr>
                        <a:t>difficulties.</a:t>
                      </a:r>
                      <a:r>
                        <a:rPr sz="1000" spc="5" dirty="0">
                          <a:latin typeface="Calibri"/>
                          <a:cs typeface="Calibri"/>
                        </a:rPr>
                        <a:t> </a:t>
                      </a:r>
                      <a:r>
                        <a:rPr sz="1000" spc="-5" dirty="0">
                          <a:latin typeface="Calibri"/>
                          <a:cs typeface="Calibri"/>
                        </a:rPr>
                        <a:t>We</a:t>
                      </a:r>
                      <a:r>
                        <a:rPr sz="1000" dirty="0">
                          <a:latin typeface="Calibri"/>
                          <a:cs typeface="Calibri"/>
                        </a:rPr>
                        <a:t> </a:t>
                      </a:r>
                      <a:r>
                        <a:rPr sz="1000" spc="-5" dirty="0">
                          <a:latin typeface="Calibri"/>
                          <a:cs typeface="Calibri"/>
                        </a:rPr>
                        <a:t>do not</a:t>
                      </a:r>
                      <a:r>
                        <a:rPr sz="1000" spc="5" dirty="0">
                          <a:latin typeface="Calibri"/>
                          <a:cs typeface="Calibri"/>
                        </a:rPr>
                        <a:t> </a:t>
                      </a:r>
                      <a:r>
                        <a:rPr sz="1000" spc="-5" dirty="0">
                          <a:latin typeface="Calibri"/>
                          <a:cs typeface="Calibri"/>
                        </a:rPr>
                        <a:t>receive</a:t>
                      </a:r>
                      <a:r>
                        <a:rPr sz="1000" spc="25" dirty="0">
                          <a:latin typeface="Calibri"/>
                          <a:cs typeface="Calibri"/>
                        </a:rPr>
                        <a:t> </a:t>
                      </a:r>
                      <a:r>
                        <a:rPr sz="1000" spc="-5" dirty="0">
                          <a:latin typeface="Calibri"/>
                          <a:cs typeface="Calibri"/>
                        </a:rPr>
                        <a:t>any additional</a:t>
                      </a:r>
                      <a:r>
                        <a:rPr sz="1000" spc="-30" dirty="0">
                          <a:latin typeface="Calibri"/>
                          <a:cs typeface="Calibri"/>
                        </a:rPr>
                        <a:t> </a:t>
                      </a:r>
                      <a:r>
                        <a:rPr sz="1000" spc="-10" dirty="0">
                          <a:latin typeface="Calibri"/>
                          <a:cs typeface="Calibri"/>
                        </a:rPr>
                        <a:t>fees</a:t>
                      </a:r>
                      <a:r>
                        <a:rPr sz="1000" spc="20" dirty="0">
                          <a:latin typeface="Calibri"/>
                          <a:cs typeface="Calibri"/>
                        </a:rPr>
                        <a:t> </a:t>
                      </a:r>
                      <a:r>
                        <a:rPr sz="1000" spc="-5" dirty="0">
                          <a:latin typeface="Calibri"/>
                          <a:cs typeface="Calibri"/>
                        </a:rPr>
                        <a:t>or</a:t>
                      </a:r>
                      <a:r>
                        <a:rPr sz="1000" spc="-10" dirty="0">
                          <a:latin typeface="Calibri"/>
                          <a:cs typeface="Calibri"/>
                        </a:rPr>
                        <a:t> </a:t>
                      </a:r>
                      <a:r>
                        <a:rPr sz="1000" spc="-5" dirty="0">
                          <a:latin typeface="Calibri"/>
                          <a:cs typeface="Calibri"/>
                        </a:rPr>
                        <a:t>compensation</a:t>
                      </a:r>
                      <a:r>
                        <a:rPr sz="1000" spc="10" dirty="0">
                          <a:latin typeface="Calibri"/>
                          <a:cs typeface="Calibri"/>
                        </a:rPr>
                        <a:t> </a:t>
                      </a:r>
                      <a:r>
                        <a:rPr sz="1000" spc="-10" dirty="0">
                          <a:latin typeface="Calibri"/>
                          <a:cs typeface="Calibri"/>
                        </a:rPr>
                        <a:t>from</a:t>
                      </a:r>
                      <a:r>
                        <a:rPr sz="1000" spc="15" dirty="0">
                          <a:latin typeface="Calibri"/>
                          <a:cs typeface="Calibri"/>
                        </a:rPr>
                        <a:t> </a:t>
                      </a:r>
                      <a:r>
                        <a:rPr sz="1000" spc="-5" dirty="0">
                          <a:latin typeface="Calibri"/>
                          <a:cs typeface="Calibri"/>
                        </a:rPr>
                        <a:t>clients</a:t>
                      </a:r>
                      <a:r>
                        <a:rPr sz="1000" dirty="0">
                          <a:latin typeface="Calibri"/>
                          <a:cs typeface="Calibri"/>
                        </a:rPr>
                        <a:t> </a:t>
                      </a:r>
                      <a:r>
                        <a:rPr sz="1000" spc="-5" dirty="0">
                          <a:latin typeface="Calibri"/>
                          <a:cs typeface="Calibri"/>
                        </a:rPr>
                        <a:t>for</a:t>
                      </a:r>
                      <a:r>
                        <a:rPr sz="1000" spc="5" dirty="0">
                          <a:latin typeface="Calibri"/>
                          <a:cs typeface="Calibri"/>
                        </a:rPr>
                        <a:t> </a:t>
                      </a:r>
                      <a:r>
                        <a:rPr sz="1000" spc="-5" dirty="0">
                          <a:latin typeface="Calibri"/>
                          <a:cs typeface="Calibri"/>
                        </a:rPr>
                        <a:t>this.</a:t>
                      </a:r>
                      <a:r>
                        <a:rPr lang="en-US" sz="1000" spc="0" dirty="0">
                          <a:latin typeface="Calibri"/>
                          <a:cs typeface="Calibri"/>
                        </a:rPr>
                        <a:t> </a:t>
                      </a:r>
                      <a:r>
                        <a:rPr sz="1000" spc="-10" dirty="0">
                          <a:latin typeface="Calibri"/>
                          <a:cs typeface="Calibri"/>
                        </a:rPr>
                        <a:t>However,</a:t>
                      </a:r>
                      <a:r>
                        <a:rPr sz="1000" spc="30" dirty="0">
                          <a:latin typeface="Calibri"/>
                          <a:cs typeface="Calibri"/>
                        </a:rPr>
                        <a:t> </a:t>
                      </a:r>
                      <a:r>
                        <a:rPr sz="1000" spc="-5" dirty="0">
                          <a:latin typeface="Calibri"/>
                          <a:cs typeface="Calibri"/>
                        </a:rPr>
                        <a:t>in the</a:t>
                      </a:r>
                      <a:r>
                        <a:rPr sz="1000" dirty="0">
                          <a:latin typeface="Calibri"/>
                          <a:cs typeface="Calibri"/>
                        </a:rPr>
                        <a:t> </a:t>
                      </a:r>
                      <a:r>
                        <a:rPr sz="1000" spc="-5" dirty="0">
                          <a:latin typeface="Calibri"/>
                          <a:cs typeface="Calibri"/>
                        </a:rPr>
                        <a:t>event</a:t>
                      </a:r>
                      <a:r>
                        <a:rPr sz="1000" spc="30" dirty="0">
                          <a:latin typeface="Calibri"/>
                          <a:cs typeface="Calibri"/>
                        </a:rPr>
                        <a:t> </a:t>
                      </a:r>
                      <a:r>
                        <a:rPr sz="1000" spc="-5" dirty="0">
                          <a:latin typeface="Calibri"/>
                          <a:cs typeface="Calibri"/>
                        </a:rPr>
                        <a:t>of</a:t>
                      </a:r>
                      <a:r>
                        <a:rPr sz="1000" spc="-10" dirty="0">
                          <a:latin typeface="Calibri"/>
                          <a:cs typeface="Calibri"/>
                        </a:rPr>
                        <a:t> </a:t>
                      </a:r>
                      <a:r>
                        <a:rPr sz="1000" spc="-5" dirty="0">
                          <a:latin typeface="Calibri"/>
                          <a:cs typeface="Calibri"/>
                        </a:rPr>
                        <a:t>a</a:t>
                      </a:r>
                      <a:r>
                        <a:rPr sz="1000" spc="5" dirty="0">
                          <a:latin typeface="Calibri"/>
                          <a:cs typeface="Calibri"/>
                        </a:rPr>
                        <a:t> </a:t>
                      </a:r>
                      <a:r>
                        <a:rPr sz="1000" spc="-5" dirty="0">
                          <a:latin typeface="Calibri"/>
                          <a:cs typeface="Calibri"/>
                        </a:rPr>
                        <a:t>workout,</a:t>
                      </a:r>
                      <a:r>
                        <a:rPr sz="1000" spc="-10" dirty="0">
                          <a:latin typeface="Calibri"/>
                          <a:cs typeface="Calibri"/>
                        </a:rPr>
                        <a:t> </a:t>
                      </a:r>
                      <a:r>
                        <a:rPr sz="1000" spc="-5" dirty="0">
                          <a:latin typeface="Calibri"/>
                          <a:cs typeface="Calibri"/>
                        </a:rPr>
                        <a:t>select</a:t>
                      </a:r>
                      <a:r>
                        <a:rPr sz="1000" spc="15" dirty="0">
                          <a:latin typeface="Calibri"/>
                          <a:cs typeface="Calibri"/>
                        </a:rPr>
                        <a:t> </a:t>
                      </a:r>
                      <a:r>
                        <a:rPr sz="1000" spc="-10" dirty="0">
                          <a:latin typeface="Calibri"/>
                          <a:cs typeface="Calibri"/>
                        </a:rPr>
                        <a:t>issue</a:t>
                      </a:r>
                      <a:r>
                        <a:rPr sz="1000" spc="10" dirty="0">
                          <a:latin typeface="Calibri"/>
                          <a:cs typeface="Calibri"/>
                        </a:rPr>
                        <a:t> </a:t>
                      </a:r>
                      <a:r>
                        <a:rPr sz="1000" spc="-5" dirty="0">
                          <a:latin typeface="Calibri"/>
                          <a:cs typeface="Calibri"/>
                        </a:rPr>
                        <a:t>closings,</a:t>
                      </a:r>
                      <a:r>
                        <a:rPr sz="1000" spc="5" dirty="0">
                          <a:latin typeface="Calibri"/>
                          <a:cs typeface="Calibri"/>
                        </a:rPr>
                        <a:t> </a:t>
                      </a:r>
                      <a:r>
                        <a:rPr sz="1000" spc="-5" dirty="0">
                          <a:latin typeface="Calibri"/>
                          <a:cs typeface="Calibri"/>
                        </a:rPr>
                        <a:t>or</a:t>
                      </a:r>
                      <a:r>
                        <a:rPr sz="1000" spc="5" dirty="0">
                          <a:latin typeface="Calibri"/>
                          <a:cs typeface="Calibri"/>
                        </a:rPr>
                        <a:t> </a:t>
                      </a:r>
                      <a:r>
                        <a:rPr sz="1000" spc="-5" dirty="0">
                          <a:latin typeface="Calibri"/>
                          <a:cs typeface="Calibri"/>
                        </a:rPr>
                        <a:t>for select</a:t>
                      </a:r>
                      <a:r>
                        <a:rPr sz="1000" spc="30" dirty="0">
                          <a:latin typeface="Calibri"/>
                          <a:cs typeface="Calibri"/>
                        </a:rPr>
                        <a:t> </a:t>
                      </a:r>
                      <a:r>
                        <a:rPr sz="1000" spc="-5" dirty="0">
                          <a:latin typeface="Calibri"/>
                          <a:cs typeface="Calibri"/>
                        </a:rPr>
                        <a:t>variable</a:t>
                      </a:r>
                      <a:r>
                        <a:rPr sz="1000" spc="-10" dirty="0">
                          <a:latin typeface="Calibri"/>
                          <a:cs typeface="Calibri"/>
                        </a:rPr>
                        <a:t> </a:t>
                      </a:r>
                      <a:r>
                        <a:rPr sz="1000" spc="-5" dirty="0">
                          <a:latin typeface="Calibri"/>
                          <a:cs typeface="Calibri"/>
                        </a:rPr>
                        <a:t>rate</a:t>
                      </a:r>
                      <a:r>
                        <a:rPr sz="1000" spc="15" dirty="0">
                          <a:latin typeface="Calibri"/>
                          <a:cs typeface="Calibri"/>
                        </a:rPr>
                        <a:t> </a:t>
                      </a:r>
                      <a:r>
                        <a:rPr sz="1000" spc="-5" dirty="0">
                          <a:latin typeface="Calibri"/>
                          <a:cs typeface="Calibri"/>
                        </a:rPr>
                        <a:t>bonds, we</a:t>
                      </a:r>
                      <a:r>
                        <a:rPr sz="1000" dirty="0">
                          <a:latin typeface="Calibri"/>
                          <a:cs typeface="Calibri"/>
                        </a:rPr>
                        <a:t> </a:t>
                      </a:r>
                      <a:r>
                        <a:rPr sz="1000" spc="-5" dirty="0">
                          <a:latin typeface="Calibri"/>
                          <a:cs typeface="Calibri"/>
                        </a:rPr>
                        <a:t>receive</a:t>
                      </a:r>
                      <a:r>
                        <a:rPr sz="1000" spc="35" dirty="0">
                          <a:latin typeface="Calibri"/>
                          <a:cs typeface="Calibri"/>
                        </a:rPr>
                        <a:t> </a:t>
                      </a:r>
                      <a:r>
                        <a:rPr sz="1000" spc="-5" dirty="0">
                          <a:latin typeface="Calibri"/>
                          <a:cs typeface="Calibri"/>
                        </a:rPr>
                        <a:t>a </a:t>
                      </a:r>
                      <a:r>
                        <a:rPr sz="1000" spc="-210" dirty="0">
                          <a:latin typeface="Calibri"/>
                          <a:cs typeface="Calibri"/>
                        </a:rPr>
                        <a:t> </a:t>
                      </a:r>
                      <a:r>
                        <a:rPr sz="1000" spc="-5" dirty="0">
                          <a:latin typeface="Calibri"/>
                          <a:cs typeface="Calibri"/>
                        </a:rPr>
                        <a:t>Bondholder</a:t>
                      </a:r>
                      <a:r>
                        <a:rPr sz="1000" dirty="0">
                          <a:latin typeface="Calibri"/>
                          <a:cs typeface="Calibri"/>
                        </a:rPr>
                        <a:t> </a:t>
                      </a:r>
                      <a:r>
                        <a:rPr sz="1000" spc="-5" dirty="0">
                          <a:latin typeface="Calibri"/>
                          <a:cs typeface="Calibri"/>
                        </a:rPr>
                        <a:t>Representative</a:t>
                      </a:r>
                      <a:r>
                        <a:rPr sz="1000" spc="15" dirty="0">
                          <a:latin typeface="Calibri"/>
                          <a:cs typeface="Calibri"/>
                        </a:rPr>
                        <a:t> </a:t>
                      </a:r>
                      <a:r>
                        <a:rPr sz="1000" spc="-10" dirty="0">
                          <a:latin typeface="Calibri"/>
                          <a:cs typeface="Calibri"/>
                        </a:rPr>
                        <a:t>fee</a:t>
                      </a:r>
                      <a:r>
                        <a:rPr sz="1000" spc="5" dirty="0">
                          <a:latin typeface="Calibri"/>
                          <a:cs typeface="Calibri"/>
                        </a:rPr>
                        <a:t> </a:t>
                      </a:r>
                      <a:r>
                        <a:rPr sz="1000" spc="-5" dirty="0">
                          <a:latin typeface="Calibri"/>
                          <a:cs typeface="Calibri"/>
                        </a:rPr>
                        <a:t>from the</a:t>
                      </a:r>
                      <a:r>
                        <a:rPr sz="1000" spc="5" dirty="0">
                          <a:latin typeface="Calibri"/>
                          <a:cs typeface="Calibri"/>
                        </a:rPr>
                        <a:t> </a:t>
                      </a:r>
                      <a:r>
                        <a:rPr sz="1000" spc="-5" dirty="0">
                          <a:latin typeface="Calibri"/>
                          <a:cs typeface="Calibri"/>
                        </a:rPr>
                        <a:t>borrower.</a:t>
                      </a:r>
                      <a:endParaRPr sz="1000" dirty="0">
                        <a:latin typeface="Calibri"/>
                        <a:cs typeface="Calibri"/>
                      </a:endParaRPr>
                    </a:p>
                    <a:p>
                      <a:pPr>
                        <a:lnSpc>
                          <a:spcPct val="100000"/>
                        </a:lnSpc>
                        <a:spcBef>
                          <a:spcPts val="50"/>
                        </a:spcBef>
                      </a:pPr>
                      <a:endParaRPr sz="1000" dirty="0">
                        <a:latin typeface="Times New Roman"/>
                        <a:cs typeface="Times New Roman"/>
                      </a:endParaRPr>
                    </a:p>
                    <a:p>
                      <a:pPr marL="174625" indent="0"/>
                      <a:r>
                        <a:rPr lang="en-US" sz="1000" spc="-5" dirty="0">
                          <a:solidFill>
                            <a:schemeClr val="tx1"/>
                          </a:solidFill>
                          <a:latin typeface="Calibri"/>
                          <a:ea typeface="+mn-ea"/>
                          <a:cs typeface="Calibri"/>
                        </a:rPr>
                        <a:t>We participate in referral programs, including one with Fidelity’s parent company.  We pay companies compensation to refer clients to us. Referred clients are not charged higher fees than non-referred clients. For additional information on our conflicts of interest, </a:t>
                      </a:r>
                      <a:r>
                        <a:rPr sz="1000" spc="-5" dirty="0">
                          <a:latin typeface="Calibri"/>
                          <a:cs typeface="Calibri"/>
                        </a:rPr>
                        <a:t>please</a:t>
                      </a:r>
                      <a:r>
                        <a:rPr sz="1000" spc="10" dirty="0">
                          <a:latin typeface="Calibri"/>
                          <a:cs typeface="Calibri"/>
                        </a:rPr>
                        <a:t> </a:t>
                      </a:r>
                      <a:r>
                        <a:rPr sz="1000" spc="-10" dirty="0">
                          <a:latin typeface="Calibri"/>
                          <a:cs typeface="Calibri"/>
                        </a:rPr>
                        <a:t>see</a:t>
                      </a:r>
                      <a:r>
                        <a:rPr sz="1000" spc="15" dirty="0">
                          <a:latin typeface="Calibri"/>
                          <a:cs typeface="Calibri"/>
                        </a:rPr>
                        <a:t> </a:t>
                      </a:r>
                      <a:r>
                        <a:rPr sz="1000" spc="-10" dirty="0">
                          <a:latin typeface="Calibri"/>
                          <a:cs typeface="Calibri"/>
                          <a:hlinkClick r:id="rId3"/>
                        </a:rPr>
                        <a:t>Form</a:t>
                      </a:r>
                      <a:r>
                        <a:rPr sz="1000" spc="15" dirty="0">
                          <a:latin typeface="Calibri"/>
                          <a:cs typeface="Calibri"/>
                          <a:hlinkClick r:id="rId3"/>
                        </a:rPr>
                        <a:t> </a:t>
                      </a:r>
                      <a:r>
                        <a:rPr sz="1000" spc="-5" dirty="0">
                          <a:latin typeface="Calibri"/>
                          <a:cs typeface="Calibri"/>
                          <a:hlinkClick r:id="rId3"/>
                        </a:rPr>
                        <a:t>ADV,</a:t>
                      </a:r>
                      <a:r>
                        <a:rPr sz="1000" dirty="0">
                          <a:latin typeface="Calibri"/>
                          <a:cs typeface="Calibri"/>
                          <a:hlinkClick r:id="rId3"/>
                        </a:rPr>
                        <a:t> </a:t>
                      </a:r>
                      <a:r>
                        <a:rPr sz="1000" spc="-5" dirty="0">
                          <a:latin typeface="Calibri"/>
                          <a:cs typeface="Calibri"/>
                          <a:hlinkClick r:id="rId3"/>
                        </a:rPr>
                        <a:t>Part</a:t>
                      </a:r>
                      <a:r>
                        <a:rPr sz="1000" spc="5" dirty="0">
                          <a:latin typeface="Calibri"/>
                          <a:cs typeface="Calibri"/>
                          <a:hlinkClick r:id="rId3"/>
                        </a:rPr>
                        <a:t> </a:t>
                      </a:r>
                      <a:r>
                        <a:rPr sz="1000" spc="-5" dirty="0">
                          <a:latin typeface="Calibri"/>
                          <a:cs typeface="Calibri"/>
                          <a:hlinkClick r:id="rId3"/>
                        </a:rPr>
                        <a:t>2A</a:t>
                      </a:r>
                      <a:r>
                        <a:rPr sz="1000" dirty="0">
                          <a:latin typeface="Calibri"/>
                          <a:cs typeface="Calibri"/>
                          <a:hlinkClick r:id="rId3"/>
                        </a:rPr>
                        <a:t> </a:t>
                      </a:r>
                      <a:r>
                        <a:rPr sz="1000" spc="-5" dirty="0">
                          <a:latin typeface="Calibri"/>
                          <a:cs typeface="Calibri"/>
                          <a:hlinkClick r:id="rId3"/>
                        </a:rPr>
                        <a:t>brochure</a:t>
                      </a:r>
                      <a:r>
                        <a:rPr sz="1000" spc="5" dirty="0">
                          <a:latin typeface="Calibri"/>
                          <a:cs typeface="Calibri"/>
                          <a:hlinkClick r:id="rId3"/>
                        </a:rPr>
                        <a:t> </a:t>
                      </a:r>
                      <a:r>
                        <a:rPr sz="1000" spc="-5" dirty="0">
                          <a:latin typeface="Calibri"/>
                          <a:cs typeface="Calibri"/>
                          <a:hlinkClick r:id="rId3"/>
                        </a:rPr>
                        <a:t>Item</a:t>
                      </a:r>
                      <a:r>
                        <a:rPr sz="1000" spc="10" dirty="0">
                          <a:latin typeface="Calibri"/>
                          <a:cs typeface="Calibri"/>
                          <a:hlinkClick r:id="rId3"/>
                        </a:rPr>
                        <a:t> </a:t>
                      </a:r>
                      <a:r>
                        <a:rPr sz="1000" spc="-5" dirty="0">
                          <a:latin typeface="Calibri"/>
                          <a:cs typeface="Calibri"/>
                          <a:hlinkClick r:id="rId3"/>
                        </a:rPr>
                        <a:t>5,</a:t>
                      </a:r>
                      <a:r>
                        <a:rPr sz="1000" spc="10" dirty="0">
                          <a:latin typeface="Calibri"/>
                          <a:cs typeface="Calibri"/>
                          <a:hlinkClick r:id="rId3"/>
                        </a:rPr>
                        <a:t> </a:t>
                      </a:r>
                      <a:r>
                        <a:rPr sz="1000" spc="-5" dirty="0">
                          <a:latin typeface="Calibri"/>
                          <a:cs typeface="Calibri"/>
                          <a:hlinkClick r:id="rId3"/>
                        </a:rPr>
                        <a:t>10</a:t>
                      </a:r>
                      <a:r>
                        <a:rPr sz="1000" spc="25" dirty="0">
                          <a:latin typeface="Calibri"/>
                          <a:cs typeface="Calibri"/>
                          <a:hlinkClick r:id="rId3"/>
                        </a:rPr>
                        <a:t> </a:t>
                      </a:r>
                      <a:r>
                        <a:rPr sz="1000" spc="-5" dirty="0">
                          <a:latin typeface="Calibri"/>
                          <a:cs typeface="Calibri"/>
                          <a:hlinkClick r:id="rId3"/>
                        </a:rPr>
                        <a:t>and</a:t>
                      </a:r>
                      <a:r>
                        <a:rPr sz="1000" spc="-10" dirty="0">
                          <a:latin typeface="Calibri"/>
                          <a:cs typeface="Calibri"/>
                          <a:hlinkClick r:id="rId3"/>
                        </a:rPr>
                        <a:t> </a:t>
                      </a:r>
                      <a:r>
                        <a:rPr sz="1000" spc="-5" dirty="0">
                          <a:latin typeface="Calibri"/>
                          <a:cs typeface="Calibri"/>
                          <a:hlinkClick r:id="rId3"/>
                        </a:rPr>
                        <a:t>14</a:t>
                      </a:r>
                      <a:r>
                        <a:rPr sz="1000" spc="-5" dirty="0">
                          <a:latin typeface="Calibri"/>
                          <a:cs typeface="Calibri"/>
                        </a:rPr>
                        <a:t>.</a:t>
                      </a:r>
                      <a:endParaRPr sz="1000" dirty="0">
                        <a:latin typeface="Calibri"/>
                        <a:cs typeface="Calibri"/>
                      </a:endParaRPr>
                    </a:p>
                    <a:p>
                      <a:pPr>
                        <a:lnSpc>
                          <a:spcPct val="100000"/>
                        </a:lnSpc>
                        <a:spcBef>
                          <a:spcPts val="50"/>
                        </a:spcBef>
                      </a:pPr>
                      <a:endParaRPr sz="1000" dirty="0">
                        <a:latin typeface="Times New Roman"/>
                        <a:cs typeface="Times New Roman"/>
                      </a:endParaRPr>
                    </a:p>
                    <a:p>
                      <a:pPr marL="152400">
                        <a:lnSpc>
                          <a:spcPct val="100000"/>
                        </a:lnSpc>
                      </a:pPr>
                      <a:r>
                        <a:rPr sz="1000" b="1" spc="-5" dirty="0">
                          <a:latin typeface="Calibri"/>
                          <a:cs typeface="Calibri"/>
                        </a:rPr>
                        <a:t>How do</a:t>
                      </a:r>
                      <a:r>
                        <a:rPr sz="1000" b="1" spc="-15" dirty="0">
                          <a:latin typeface="Calibri"/>
                          <a:cs typeface="Calibri"/>
                        </a:rPr>
                        <a:t> </a:t>
                      </a:r>
                      <a:r>
                        <a:rPr sz="1000" b="1" spc="-5" dirty="0">
                          <a:latin typeface="Calibri"/>
                          <a:cs typeface="Calibri"/>
                        </a:rPr>
                        <a:t>your</a:t>
                      </a:r>
                      <a:r>
                        <a:rPr sz="1000" b="1" dirty="0">
                          <a:latin typeface="Calibri"/>
                          <a:cs typeface="Calibri"/>
                        </a:rPr>
                        <a:t> </a:t>
                      </a:r>
                      <a:r>
                        <a:rPr sz="1000" b="1" spc="-5" dirty="0">
                          <a:latin typeface="Calibri"/>
                          <a:cs typeface="Calibri"/>
                        </a:rPr>
                        <a:t>financial</a:t>
                      </a:r>
                      <a:r>
                        <a:rPr sz="1000" b="1" spc="-15" dirty="0">
                          <a:latin typeface="Calibri"/>
                          <a:cs typeface="Calibri"/>
                        </a:rPr>
                        <a:t> </a:t>
                      </a:r>
                      <a:r>
                        <a:rPr sz="1000" b="1" spc="-5" dirty="0">
                          <a:latin typeface="Calibri"/>
                          <a:cs typeface="Calibri"/>
                        </a:rPr>
                        <a:t>professionals</a:t>
                      </a:r>
                      <a:r>
                        <a:rPr sz="1000" b="1" spc="-10" dirty="0">
                          <a:latin typeface="Calibri"/>
                          <a:cs typeface="Calibri"/>
                        </a:rPr>
                        <a:t> </a:t>
                      </a:r>
                      <a:r>
                        <a:rPr sz="1000" b="1" spc="-5" dirty="0">
                          <a:latin typeface="Calibri"/>
                          <a:cs typeface="Calibri"/>
                        </a:rPr>
                        <a:t>make</a:t>
                      </a:r>
                      <a:r>
                        <a:rPr sz="1000" b="1" spc="-20" dirty="0">
                          <a:latin typeface="Calibri"/>
                          <a:cs typeface="Calibri"/>
                        </a:rPr>
                        <a:t> </a:t>
                      </a:r>
                      <a:r>
                        <a:rPr sz="1000" b="1" spc="-5" dirty="0">
                          <a:latin typeface="Calibri"/>
                          <a:cs typeface="Calibri"/>
                        </a:rPr>
                        <a:t>money?</a:t>
                      </a:r>
                      <a:endParaRPr sz="1000" dirty="0">
                        <a:latin typeface="Calibri"/>
                        <a:cs typeface="Calibri"/>
                      </a:endParaRPr>
                    </a:p>
                    <a:p>
                      <a:pPr>
                        <a:lnSpc>
                          <a:spcPct val="100000"/>
                        </a:lnSpc>
                        <a:spcBef>
                          <a:spcPts val="50"/>
                        </a:spcBef>
                      </a:pPr>
                      <a:endParaRPr sz="1000" dirty="0">
                        <a:latin typeface="Times New Roman"/>
                        <a:cs typeface="Times New Roman"/>
                      </a:endParaRPr>
                    </a:p>
                    <a:p>
                      <a:pPr marL="152400" marR="53340">
                        <a:lnSpc>
                          <a:spcPct val="100000"/>
                        </a:lnSpc>
                      </a:pPr>
                      <a:r>
                        <a:rPr sz="1000" spc="-5" dirty="0">
                          <a:latin typeface="Calibri"/>
                          <a:cs typeface="Calibri"/>
                        </a:rPr>
                        <a:t>Principal</a:t>
                      </a:r>
                      <a:r>
                        <a:rPr sz="1000" spc="-20" dirty="0">
                          <a:latin typeface="Calibri"/>
                          <a:cs typeface="Calibri"/>
                        </a:rPr>
                        <a:t> </a:t>
                      </a:r>
                      <a:r>
                        <a:rPr sz="1000" spc="-10" dirty="0">
                          <a:latin typeface="Calibri"/>
                          <a:cs typeface="Calibri"/>
                        </a:rPr>
                        <a:t>Street’s</a:t>
                      </a:r>
                      <a:r>
                        <a:rPr sz="1000" spc="40" dirty="0">
                          <a:latin typeface="Calibri"/>
                          <a:cs typeface="Calibri"/>
                        </a:rPr>
                        <a:t> </a:t>
                      </a:r>
                      <a:r>
                        <a:rPr sz="1000" spc="-5" dirty="0">
                          <a:latin typeface="Calibri"/>
                          <a:cs typeface="Calibri"/>
                        </a:rPr>
                        <a:t>financial</a:t>
                      </a:r>
                      <a:r>
                        <a:rPr sz="1000" spc="-20" dirty="0">
                          <a:latin typeface="Calibri"/>
                          <a:cs typeface="Calibri"/>
                        </a:rPr>
                        <a:t> </a:t>
                      </a:r>
                      <a:r>
                        <a:rPr sz="1000" spc="-5" dirty="0">
                          <a:latin typeface="Calibri"/>
                          <a:cs typeface="Calibri"/>
                        </a:rPr>
                        <a:t>professionals</a:t>
                      </a:r>
                      <a:r>
                        <a:rPr sz="1000" spc="-10" dirty="0">
                          <a:latin typeface="Calibri"/>
                          <a:cs typeface="Calibri"/>
                        </a:rPr>
                        <a:t> </a:t>
                      </a:r>
                      <a:r>
                        <a:rPr sz="1000" spc="-5" dirty="0">
                          <a:latin typeface="Calibri"/>
                          <a:cs typeface="Calibri"/>
                        </a:rPr>
                        <a:t>are</a:t>
                      </a:r>
                      <a:r>
                        <a:rPr sz="1000" spc="5" dirty="0">
                          <a:latin typeface="Calibri"/>
                          <a:cs typeface="Calibri"/>
                        </a:rPr>
                        <a:t> </a:t>
                      </a:r>
                      <a:r>
                        <a:rPr sz="1000" spc="-5" dirty="0">
                          <a:latin typeface="Calibri"/>
                          <a:cs typeface="Calibri"/>
                        </a:rPr>
                        <a:t>paid</a:t>
                      </a:r>
                      <a:r>
                        <a:rPr sz="1000" dirty="0">
                          <a:latin typeface="Calibri"/>
                          <a:cs typeface="Calibri"/>
                        </a:rPr>
                        <a:t> </a:t>
                      </a:r>
                      <a:r>
                        <a:rPr sz="1000" spc="-5" dirty="0">
                          <a:latin typeface="Calibri"/>
                          <a:cs typeface="Calibri"/>
                        </a:rPr>
                        <a:t>salaries</a:t>
                      </a:r>
                      <a:r>
                        <a:rPr sz="1000" dirty="0">
                          <a:latin typeface="Calibri"/>
                          <a:cs typeface="Calibri"/>
                        </a:rPr>
                        <a:t> </a:t>
                      </a:r>
                      <a:r>
                        <a:rPr sz="1000" spc="-5" dirty="0">
                          <a:latin typeface="Calibri"/>
                          <a:cs typeface="Calibri"/>
                        </a:rPr>
                        <a:t>and are</a:t>
                      </a:r>
                      <a:r>
                        <a:rPr sz="1000" spc="5" dirty="0">
                          <a:latin typeface="Calibri"/>
                          <a:cs typeface="Calibri"/>
                        </a:rPr>
                        <a:t> </a:t>
                      </a:r>
                      <a:r>
                        <a:rPr sz="1000" spc="-5" dirty="0">
                          <a:latin typeface="Calibri"/>
                          <a:cs typeface="Calibri"/>
                        </a:rPr>
                        <a:t>provided</a:t>
                      </a:r>
                      <a:r>
                        <a:rPr sz="1000" spc="5" dirty="0">
                          <a:latin typeface="Calibri"/>
                          <a:cs typeface="Calibri"/>
                        </a:rPr>
                        <a:t> </a:t>
                      </a:r>
                      <a:r>
                        <a:rPr sz="1000" spc="-5" dirty="0">
                          <a:latin typeface="Calibri"/>
                          <a:cs typeface="Calibri"/>
                        </a:rPr>
                        <a:t>the</a:t>
                      </a:r>
                      <a:r>
                        <a:rPr sz="1000" spc="5" dirty="0">
                          <a:latin typeface="Calibri"/>
                          <a:cs typeface="Calibri"/>
                        </a:rPr>
                        <a:t> </a:t>
                      </a:r>
                      <a:r>
                        <a:rPr sz="1000" spc="-5" dirty="0">
                          <a:latin typeface="Calibri"/>
                          <a:cs typeface="Calibri"/>
                        </a:rPr>
                        <a:t>opportunity</a:t>
                      </a:r>
                      <a:r>
                        <a:rPr sz="1000" spc="-15" dirty="0">
                          <a:latin typeface="Calibri"/>
                          <a:cs typeface="Calibri"/>
                        </a:rPr>
                        <a:t> </a:t>
                      </a:r>
                      <a:r>
                        <a:rPr sz="1000" spc="-5" dirty="0">
                          <a:latin typeface="Calibri"/>
                          <a:cs typeface="Calibri"/>
                        </a:rPr>
                        <a:t>to</a:t>
                      </a:r>
                      <a:r>
                        <a:rPr sz="1000" dirty="0">
                          <a:latin typeface="Calibri"/>
                          <a:cs typeface="Calibri"/>
                        </a:rPr>
                        <a:t> </a:t>
                      </a:r>
                      <a:r>
                        <a:rPr sz="1000" spc="-5" dirty="0">
                          <a:latin typeface="Calibri"/>
                          <a:cs typeface="Calibri"/>
                        </a:rPr>
                        <a:t>earn </a:t>
                      </a:r>
                      <a:r>
                        <a:rPr sz="1000" dirty="0">
                          <a:latin typeface="Calibri"/>
                          <a:cs typeface="Calibri"/>
                        </a:rPr>
                        <a:t> </a:t>
                      </a:r>
                      <a:r>
                        <a:rPr sz="1000" spc="-5" dirty="0">
                          <a:latin typeface="Calibri"/>
                          <a:cs typeface="Calibri"/>
                        </a:rPr>
                        <a:t>bonuses based</a:t>
                      </a:r>
                      <a:r>
                        <a:rPr sz="1000" spc="15" dirty="0">
                          <a:latin typeface="Calibri"/>
                          <a:cs typeface="Calibri"/>
                        </a:rPr>
                        <a:t> </a:t>
                      </a:r>
                      <a:r>
                        <a:rPr sz="1000" spc="-5" dirty="0">
                          <a:latin typeface="Calibri"/>
                          <a:cs typeface="Calibri"/>
                        </a:rPr>
                        <a:t>on</a:t>
                      </a:r>
                      <a:r>
                        <a:rPr sz="1000" dirty="0">
                          <a:latin typeface="Calibri"/>
                          <a:cs typeface="Calibri"/>
                        </a:rPr>
                        <a:t> </a:t>
                      </a:r>
                      <a:r>
                        <a:rPr sz="1000" spc="-5" dirty="0">
                          <a:latin typeface="Calibri"/>
                          <a:cs typeface="Calibri"/>
                        </a:rPr>
                        <a:t>the</a:t>
                      </a:r>
                      <a:r>
                        <a:rPr sz="1000" spc="5" dirty="0">
                          <a:latin typeface="Calibri"/>
                          <a:cs typeface="Calibri"/>
                        </a:rPr>
                        <a:t> </a:t>
                      </a:r>
                      <a:r>
                        <a:rPr sz="1000" spc="-10" dirty="0">
                          <a:latin typeface="Calibri"/>
                          <a:cs typeface="Calibri"/>
                        </a:rPr>
                        <a:t>firm’s</a:t>
                      </a:r>
                      <a:r>
                        <a:rPr sz="1000" spc="15" dirty="0">
                          <a:latin typeface="Calibri"/>
                          <a:cs typeface="Calibri"/>
                        </a:rPr>
                        <a:t> </a:t>
                      </a:r>
                      <a:r>
                        <a:rPr sz="1000" spc="-5" dirty="0">
                          <a:latin typeface="Calibri"/>
                          <a:cs typeface="Calibri"/>
                        </a:rPr>
                        <a:t>profitability</a:t>
                      </a:r>
                      <a:r>
                        <a:rPr sz="1000" spc="-25" dirty="0">
                          <a:latin typeface="Calibri"/>
                          <a:cs typeface="Calibri"/>
                        </a:rPr>
                        <a:t> </a:t>
                      </a:r>
                      <a:r>
                        <a:rPr sz="1000" spc="-5" dirty="0">
                          <a:latin typeface="Calibri"/>
                          <a:cs typeface="Calibri"/>
                        </a:rPr>
                        <a:t>and/or</a:t>
                      </a:r>
                      <a:r>
                        <a:rPr sz="1000" dirty="0">
                          <a:latin typeface="Calibri"/>
                          <a:cs typeface="Calibri"/>
                        </a:rPr>
                        <a:t> </a:t>
                      </a:r>
                      <a:r>
                        <a:rPr sz="1000" spc="-5" dirty="0">
                          <a:latin typeface="Calibri"/>
                          <a:cs typeface="Calibri"/>
                        </a:rPr>
                        <a:t>the</a:t>
                      </a:r>
                      <a:r>
                        <a:rPr sz="1000" spc="15" dirty="0">
                          <a:latin typeface="Calibri"/>
                          <a:cs typeface="Calibri"/>
                        </a:rPr>
                        <a:t> </a:t>
                      </a:r>
                      <a:r>
                        <a:rPr sz="1000" spc="-5" dirty="0">
                          <a:latin typeface="Calibri"/>
                          <a:cs typeface="Calibri"/>
                        </a:rPr>
                        <a:t>employee’s</a:t>
                      </a:r>
                      <a:r>
                        <a:rPr sz="1000" spc="20" dirty="0">
                          <a:latin typeface="Calibri"/>
                          <a:cs typeface="Calibri"/>
                        </a:rPr>
                        <a:t> </a:t>
                      </a:r>
                      <a:r>
                        <a:rPr sz="1000" spc="-5" dirty="0">
                          <a:latin typeface="Calibri"/>
                          <a:cs typeface="Calibri"/>
                        </a:rPr>
                        <a:t>contribution</a:t>
                      </a:r>
                      <a:r>
                        <a:rPr sz="1000" dirty="0">
                          <a:latin typeface="Calibri"/>
                          <a:cs typeface="Calibri"/>
                        </a:rPr>
                        <a:t> </a:t>
                      </a:r>
                      <a:r>
                        <a:rPr sz="1000" spc="-5" dirty="0">
                          <a:latin typeface="Calibri"/>
                          <a:cs typeface="Calibri"/>
                        </a:rPr>
                        <a:t>to</a:t>
                      </a:r>
                      <a:r>
                        <a:rPr sz="1000" dirty="0">
                          <a:latin typeface="Calibri"/>
                          <a:cs typeface="Calibri"/>
                        </a:rPr>
                        <a:t> </a:t>
                      </a:r>
                      <a:r>
                        <a:rPr sz="1000" spc="-5" dirty="0">
                          <a:latin typeface="Calibri"/>
                          <a:cs typeface="Calibri"/>
                        </a:rPr>
                        <a:t>the</a:t>
                      </a:r>
                      <a:r>
                        <a:rPr sz="1000" spc="5" dirty="0">
                          <a:latin typeface="Calibri"/>
                          <a:cs typeface="Calibri"/>
                        </a:rPr>
                        <a:t> </a:t>
                      </a:r>
                      <a:r>
                        <a:rPr sz="1000" spc="-10" dirty="0">
                          <a:latin typeface="Calibri"/>
                          <a:cs typeface="Calibri"/>
                        </a:rPr>
                        <a:t>firm.</a:t>
                      </a:r>
                      <a:r>
                        <a:rPr sz="1000" spc="20" dirty="0">
                          <a:latin typeface="Calibri"/>
                          <a:cs typeface="Calibri"/>
                        </a:rPr>
                        <a:t> </a:t>
                      </a:r>
                      <a:r>
                        <a:rPr sz="1000" spc="-5" dirty="0">
                          <a:latin typeface="Calibri"/>
                          <a:cs typeface="Calibri"/>
                        </a:rPr>
                        <a:t>Employees</a:t>
                      </a:r>
                      <a:r>
                        <a:rPr sz="1000" dirty="0">
                          <a:latin typeface="Calibri"/>
                          <a:cs typeface="Calibri"/>
                        </a:rPr>
                        <a:t> do </a:t>
                      </a:r>
                      <a:r>
                        <a:rPr sz="1000" spc="-215" dirty="0">
                          <a:latin typeface="Calibri"/>
                          <a:cs typeface="Calibri"/>
                        </a:rPr>
                        <a:t> </a:t>
                      </a:r>
                      <a:r>
                        <a:rPr sz="1000" spc="-5" dirty="0">
                          <a:latin typeface="Calibri"/>
                          <a:cs typeface="Calibri"/>
                        </a:rPr>
                        <a:t>not</a:t>
                      </a:r>
                      <a:r>
                        <a:rPr sz="1000" spc="-10" dirty="0">
                          <a:latin typeface="Calibri"/>
                          <a:cs typeface="Calibri"/>
                        </a:rPr>
                        <a:t> </a:t>
                      </a:r>
                      <a:r>
                        <a:rPr sz="1000" spc="-5" dirty="0">
                          <a:latin typeface="Calibri"/>
                          <a:cs typeface="Calibri"/>
                        </a:rPr>
                        <a:t>receive</a:t>
                      </a:r>
                      <a:r>
                        <a:rPr sz="1000" spc="30" dirty="0">
                          <a:latin typeface="Calibri"/>
                          <a:cs typeface="Calibri"/>
                        </a:rPr>
                        <a:t> </a:t>
                      </a:r>
                      <a:r>
                        <a:rPr sz="1000" spc="-5" dirty="0">
                          <a:latin typeface="Calibri"/>
                          <a:cs typeface="Calibri"/>
                        </a:rPr>
                        <a:t>commissions,</a:t>
                      </a:r>
                      <a:r>
                        <a:rPr sz="1000" spc="15" dirty="0">
                          <a:latin typeface="Calibri"/>
                          <a:cs typeface="Calibri"/>
                        </a:rPr>
                        <a:t> </a:t>
                      </a:r>
                      <a:r>
                        <a:rPr sz="1000" spc="-5" dirty="0">
                          <a:latin typeface="Calibri"/>
                          <a:cs typeface="Calibri"/>
                        </a:rPr>
                        <a:t>in</a:t>
                      </a:r>
                      <a:r>
                        <a:rPr sz="1000" spc="-10" dirty="0">
                          <a:latin typeface="Calibri"/>
                          <a:cs typeface="Calibri"/>
                        </a:rPr>
                        <a:t> </a:t>
                      </a:r>
                      <a:r>
                        <a:rPr sz="1000" spc="-5" dirty="0">
                          <a:latin typeface="Calibri"/>
                          <a:cs typeface="Calibri"/>
                        </a:rPr>
                        <a:t>connection</a:t>
                      </a:r>
                      <a:r>
                        <a:rPr sz="1000" dirty="0">
                          <a:latin typeface="Calibri"/>
                          <a:cs typeface="Calibri"/>
                        </a:rPr>
                        <a:t> </a:t>
                      </a:r>
                      <a:r>
                        <a:rPr sz="1000" spc="-5" dirty="0">
                          <a:latin typeface="Calibri"/>
                          <a:cs typeface="Calibri"/>
                        </a:rPr>
                        <a:t>with</a:t>
                      </a:r>
                      <a:r>
                        <a:rPr sz="1000" dirty="0">
                          <a:latin typeface="Calibri"/>
                          <a:cs typeface="Calibri"/>
                        </a:rPr>
                        <a:t> </a:t>
                      </a:r>
                      <a:r>
                        <a:rPr sz="1000" spc="-5" dirty="0">
                          <a:latin typeface="Calibri"/>
                          <a:cs typeface="Calibri"/>
                        </a:rPr>
                        <a:t>providing</a:t>
                      </a:r>
                      <a:r>
                        <a:rPr sz="1000" spc="-15" dirty="0">
                          <a:latin typeface="Calibri"/>
                          <a:cs typeface="Calibri"/>
                        </a:rPr>
                        <a:t> </a:t>
                      </a:r>
                      <a:r>
                        <a:rPr sz="1000" spc="-5" dirty="0">
                          <a:latin typeface="Calibri"/>
                          <a:cs typeface="Calibri"/>
                        </a:rPr>
                        <a:t>investment</a:t>
                      </a:r>
                      <a:r>
                        <a:rPr sz="1000" spc="30" dirty="0">
                          <a:latin typeface="Calibri"/>
                          <a:cs typeface="Calibri"/>
                        </a:rPr>
                        <a:t> </a:t>
                      </a:r>
                      <a:r>
                        <a:rPr sz="1000" spc="-5" dirty="0">
                          <a:latin typeface="Calibri"/>
                          <a:cs typeface="Calibri"/>
                        </a:rPr>
                        <a:t>advice</a:t>
                      </a:r>
                      <a:r>
                        <a:rPr sz="1000" spc="5" dirty="0">
                          <a:latin typeface="Calibri"/>
                          <a:cs typeface="Calibri"/>
                        </a:rPr>
                        <a:t> </a:t>
                      </a:r>
                      <a:r>
                        <a:rPr sz="1000" spc="-5" dirty="0">
                          <a:latin typeface="Calibri"/>
                          <a:cs typeface="Calibri"/>
                        </a:rPr>
                        <a:t>to</a:t>
                      </a:r>
                      <a:r>
                        <a:rPr sz="1000" spc="-10" dirty="0">
                          <a:latin typeface="Calibri"/>
                          <a:cs typeface="Calibri"/>
                        </a:rPr>
                        <a:t> </a:t>
                      </a:r>
                      <a:r>
                        <a:rPr sz="1000" spc="-5" dirty="0">
                          <a:latin typeface="Calibri"/>
                          <a:cs typeface="Calibri"/>
                        </a:rPr>
                        <a:t>clients.</a:t>
                      </a:r>
                      <a:br>
                        <a:rPr lang="en-US" sz="1000" spc="-5" dirty="0">
                          <a:latin typeface="Calibri"/>
                          <a:cs typeface="Calibri"/>
                        </a:rPr>
                      </a:br>
                      <a:endParaRPr sz="1000" dirty="0">
                        <a:latin typeface="Calibri"/>
                        <a:cs typeface="Calibri"/>
                      </a:endParaRPr>
                    </a:p>
                  </a:txBody>
                  <a:tcPr marL="0" marR="0" marT="101600"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0"/>
                  </a:ext>
                </a:extLst>
              </a:tr>
              <a:tr h="1519961">
                <a:tc>
                  <a:txBody>
                    <a:bodyPr/>
                    <a:lstStyle/>
                    <a:p>
                      <a:pPr>
                        <a:lnSpc>
                          <a:spcPct val="100000"/>
                        </a:lnSpc>
                        <a:spcBef>
                          <a:spcPts val="45"/>
                        </a:spcBef>
                      </a:pPr>
                      <a:endParaRPr sz="950" dirty="0">
                        <a:latin typeface="Times New Roman"/>
                        <a:cs typeface="Times New Roman"/>
                      </a:endParaRPr>
                    </a:p>
                    <a:p>
                      <a:pPr marL="122555">
                        <a:lnSpc>
                          <a:spcPct val="100000"/>
                        </a:lnSpc>
                        <a:spcBef>
                          <a:spcPts val="5"/>
                        </a:spcBef>
                      </a:pPr>
                      <a:r>
                        <a:rPr sz="1000" b="1" dirty="0">
                          <a:latin typeface="Calibri"/>
                          <a:cs typeface="Calibri"/>
                        </a:rPr>
                        <a:t>Item</a:t>
                      </a:r>
                      <a:r>
                        <a:rPr sz="1000" b="1" spc="-30" dirty="0">
                          <a:latin typeface="Calibri"/>
                          <a:cs typeface="Calibri"/>
                        </a:rPr>
                        <a:t> </a:t>
                      </a:r>
                      <a:r>
                        <a:rPr sz="1000" b="1" dirty="0">
                          <a:latin typeface="Calibri"/>
                          <a:cs typeface="Calibri"/>
                        </a:rPr>
                        <a:t>4</a:t>
                      </a:r>
                      <a:endParaRPr sz="1000" dirty="0">
                        <a:latin typeface="Calibri"/>
                        <a:cs typeface="Calibri"/>
                      </a:endParaRPr>
                    </a:p>
                    <a:p>
                      <a:pPr marL="122555">
                        <a:lnSpc>
                          <a:spcPct val="100000"/>
                        </a:lnSpc>
                      </a:pPr>
                      <a:r>
                        <a:rPr sz="1000" dirty="0">
                          <a:latin typeface="Calibri"/>
                          <a:cs typeface="Calibri"/>
                        </a:rPr>
                        <a:t>Disciplinary</a:t>
                      </a:r>
                      <a:r>
                        <a:rPr sz="1000" spc="-45" dirty="0">
                          <a:latin typeface="Calibri"/>
                          <a:cs typeface="Calibri"/>
                        </a:rPr>
                        <a:t> </a:t>
                      </a:r>
                      <a:r>
                        <a:rPr sz="1000" dirty="0">
                          <a:latin typeface="Calibri"/>
                          <a:cs typeface="Calibri"/>
                        </a:rPr>
                        <a:t>History</a:t>
                      </a:r>
                    </a:p>
                  </a:txBody>
                  <a:tcPr marL="0" marR="0" marT="5715"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a:lnSpc>
                          <a:spcPct val="100000"/>
                        </a:lnSpc>
                        <a:spcBef>
                          <a:spcPts val="55"/>
                        </a:spcBef>
                      </a:pPr>
                      <a:endParaRPr sz="800" dirty="0">
                        <a:latin typeface="Times New Roman"/>
                        <a:cs typeface="Times New Roman"/>
                      </a:endParaRPr>
                    </a:p>
                    <a:p>
                      <a:pPr marL="150495">
                        <a:lnSpc>
                          <a:spcPct val="100000"/>
                        </a:lnSpc>
                      </a:pPr>
                      <a:r>
                        <a:rPr sz="1000" b="1" spc="-5" dirty="0">
                          <a:latin typeface="Calibri"/>
                          <a:cs typeface="Calibri"/>
                        </a:rPr>
                        <a:t>Do</a:t>
                      </a:r>
                      <a:r>
                        <a:rPr sz="1000" b="1" dirty="0">
                          <a:latin typeface="Calibri"/>
                          <a:cs typeface="Calibri"/>
                        </a:rPr>
                        <a:t> </a:t>
                      </a:r>
                      <a:r>
                        <a:rPr sz="1000" b="1" spc="-5" dirty="0">
                          <a:latin typeface="Calibri"/>
                          <a:cs typeface="Calibri"/>
                        </a:rPr>
                        <a:t>you</a:t>
                      </a:r>
                      <a:r>
                        <a:rPr sz="1000" b="1" spc="5" dirty="0">
                          <a:latin typeface="Calibri"/>
                          <a:cs typeface="Calibri"/>
                        </a:rPr>
                        <a:t> </a:t>
                      </a:r>
                      <a:r>
                        <a:rPr sz="1000" b="1" dirty="0">
                          <a:latin typeface="Calibri"/>
                          <a:cs typeface="Calibri"/>
                        </a:rPr>
                        <a:t>or</a:t>
                      </a:r>
                      <a:r>
                        <a:rPr sz="1000" b="1" spc="-20" dirty="0">
                          <a:latin typeface="Calibri"/>
                          <a:cs typeface="Calibri"/>
                        </a:rPr>
                        <a:t> </a:t>
                      </a:r>
                      <a:r>
                        <a:rPr sz="1000" b="1" spc="-5" dirty="0">
                          <a:latin typeface="Calibri"/>
                          <a:cs typeface="Calibri"/>
                        </a:rPr>
                        <a:t>your</a:t>
                      </a:r>
                      <a:r>
                        <a:rPr sz="1000" b="1" spc="-10" dirty="0">
                          <a:latin typeface="Calibri"/>
                          <a:cs typeface="Calibri"/>
                        </a:rPr>
                        <a:t> </a:t>
                      </a:r>
                      <a:r>
                        <a:rPr sz="1000" b="1" spc="-5" dirty="0">
                          <a:latin typeface="Calibri"/>
                          <a:cs typeface="Calibri"/>
                        </a:rPr>
                        <a:t>financial</a:t>
                      </a:r>
                      <a:r>
                        <a:rPr sz="1000" b="1" spc="5" dirty="0">
                          <a:latin typeface="Calibri"/>
                          <a:cs typeface="Calibri"/>
                        </a:rPr>
                        <a:t> </a:t>
                      </a:r>
                      <a:r>
                        <a:rPr sz="1000" b="1" spc="-5" dirty="0">
                          <a:latin typeface="Calibri"/>
                          <a:cs typeface="Calibri"/>
                        </a:rPr>
                        <a:t>professionals have</a:t>
                      </a:r>
                      <a:r>
                        <a:rPr sz="1000" b="1" spc="-10" dirty="0">
                          <a:latin typeface="Calibri"/>
                          <a:cs typeface="Calibri"/>
                        </a:rPr>
                        <a:t> </a:t>
                      </a:r>
                      <a:r>
                        <a:rPr sz="1000" b="1" spc="-5" dirty="0">
                          <a:latin typeface="Calibri"/>
                          <a:cs typeface="Calibri"/>
                        </a:rPr>
                        <a:t>legal</a:t>
                      </a:r>
                      <a:r>
                        <a:rPr sz="1000" b="1" spc="25" dirty="0">
                          <a:latin typeface="Calibri"/>
                          <a:cs typeface="Calibri"/>
                        </a:rPr>
                        <a:t> </a:t>
                      </a:r>
                      <a:r>
                        <a:rPr sz="1000" b="1" spc="-5" dirty="0">
                          <a:latin typeface="Calibri"/>
                          <a:cs typeface="Calibri"/>
                        </a:rPr>
                        <a:t>or</a:t>
                      </a:r>
                      <a:r>
                        <a:rPr sz="1000" b="1" spc="-20" dirty="0">
                          <a:latin typeface="Calibri"/>
                          <a:cs typeface="Calibri"/>
                        </a:rPr>
                        <a:t> </a:t>
                      </a:r>
                      <a:r>
                        <a:rPr sz="1000" b="1" spc="-5" dirty="0">
                          <a:latin typeface="Calibri"/>
                          <a:cs typeface="Calibri"/>
                        </a:rPr>
                        <a:t>disciplinary</a:t>
                      </a:r>
                      <a:r>
                        <a:rPr sz="1000" b="1" spc="20" dirty="0">
                          <a:latin typeface="Calibri"/>
                          <a:cs typeface="Calibri"/>
                        </a:rPr>
                        <a:t> </a:t>
                      </a:r>
                      <a:r>
                        <a:rPr sz="1000" b="1" spc="-5" dirty="0">
                          <a:latin typeface="Calibri"/>
                          <a:cs typeface="Calibri"/>
                        </a:rPr>
                        <a:t>history?</a:t>
                      </a:r>
                      <a:endParaRPr sz="1000" dirty="0">
                        <a:latin typeface="Calibri"/>
                        <a:cs typeface="Calibri"/>
                      </a:endParaRPr>
                    </a:p>
                    <a:p>
                      <a:pPr>
                        <a:lnSpc>
                          <a:spcPct val="100000"/>
                        </a:lnSpc>
                        <a:spcBef>
                          <a:spcPts val="50"/>
                        </a:spcBef>
                      </a:pPr>
                      <a:endParaRPr sz="1000" dirty="0">
                        <a:latin typeface="Times New Roman"/>
                        <a:cs typeface="Times New Roman"/>
                      </a:endParaRPr>
                    </a:p>
                    <a:p>
                      <a:pPr marL="150495" marR="283210">
                        <a:lnSpc>
                          <a:spcPct val="100000"/>
                        </a:lnSpc>
                      </a:pPr>
                      <a:r>
                        <a:rPr lang="en-US" sz="1000" spc="-5" dirty="0">
                          <a:latin typeface="Calibri"/>
                          <a:cs typeface="Calibri"/>
                        </a:rPr>
                        <a:t>Yes. </a:t>
                      </a:r>
                      <a:r>
                        <a:rPr sz="1000" spc="-10" dirty="0">
                          <a:latin typeface="Calibri"/>
                          <a:cs typeface="Calibri"/>
                        </a:rPr>
                        <a:t>Visit</a:t>
                      </a:r>
                      <a:r>
                        <a:rPr sz="1000" spc="-5" dirty="0">
                          <a:latin typeface="Calibri"/>
                          <a:cs typeface="Calibri"/>
                        </a:rPr>
                        <a:t> Investor.gov/CRS</a:t>
                      </a:r>
                      <a:r>
                        <a:rPr sz="1000" spc="35" dirty="0">
                          <a:latin typeface="Calibri"/>
                          <a:cs typeface="Calibri"/>
                        </a:rPr>
                        <a:t> </a:t>
                      </a:r>
                      <a:r>
                        <a:rPr sz="1000" spc="-5" dirty="0">
                          <a:latin typeface="Calibri"/>
                          <a:cs typeface="Calibri"/>
                        </a:rPr>
                        <a:t>for</a:t>
                      </a:r>
                      <a:r>
                        <a:rPr sz="1000" spc="5" dirty="0">
                          <a:latin typeface="Calibri"/>
                          <a:cs typeface="Calibri"/>
                        </a:rPr>
                        <a:t> </a:t>
                      </a:r>
                      <a:r>
                        <a:rPr sz="1000" spc="-5" dirty="0">
                          <a:latin typeface="Calibri"/>
                          <a:cs typeface="Calibri"/>
                        </a:rPr>
                        <a:t>a free</a:t>
                      </a:r>
                      <a:r>
                        <a:rPr sz="1000" spc="10" dirty="0">
                          <a:latin typeface="Calibri"/>
                          <a:cs typeface="Calibri"/>
                        </a:rPr>
                        <a:t> </a:t>
                      </a:r>
                      <a:r>
                        <a:rPr sz="1000" spc="-5" dirty="0">
                          <a:latin typeface="Calibri"/>
                          <a:cs typeface="Calibri"/>
                        </a:rPr>
                        <a:t>and simple</a:t>
                      </a:r>
                      <a:r>
                        <a:rPr sz="1000" spc="10" dirty="0">
                          <a:latin typeface="Calibri"/>
                          <a:cs typeface="Calibri"/>
                        </a:rPr>
                        <a:t> </a:t>
                      </a:r>
                      <a:r>
                        <a:rPr sz="1000" spc="-5" dirty="0">
                          <a:latin typeface="Calibri"/>
                          <a:cs typeface="Calibri"/>
                        </a:rPr>
                        <a:t>search</a:t>
                      </a:r>
                      <a:r>
                        <a:rPr sz="1000" spc="5" dirty="0">
                          <a:latin typeface="Calibri"/>
                          <a:cs typeface="Calibri"/>
                        </a:rPr>
                        <a:t> </a:t>
                      </a:r>
                      <a:r>
                        <a:rPr sz="1000" spc="-5" dirty="0">
                          <a:latin typeface="Calibri"/>
                          <a:cs typeface="Calibri"/>
                        </a:rPr>
                        <a:t>tool to</a:t>
                      </a:r>
                      <a:r>
                        <a:rPr sz="1000" spc="5" dirty="0">
                          <a:latin typeface="Calibri"/>
                          <a:cs typeface="Calibri"/>
                        </a:rPr>
                        <a:t> </a:t>
                      </a:r>
                      <a:r>
                        <a:rPr sz="1000" spc="-5" dirty="0">
                          <a:latin typeface="Calibri"/>
                          <a:cs typeface="Calibri"/>
                        </a:rPr>
                        <a:t>research</a:t>
                      </a:r>
                      <a:r>
                        <a:rPr sz="1000" spc="30" dirty="0">
                          <a:latin typeface="Calibri"/>
                          <a:cs typeface="Calibri"/>
                        </a:rPr>
                        <a:t> </a:t>
                      </a:r>
                      <a:r>
                        <a:rPr sz="1000" spc="-5" dirty="0">
                          <a:latin typeface="Calibri"/>
                          <a:cs typeface="Calibri"/>
                        </a:rPr>
                        <a:t>us</a:t>
                      </a:r>
                      <a:r>
                        <a:rPr sz="1000" spc="-10" dirty="0">
                          <a:latin typeface="Calibri"/>
                          <a:cs typeface="Calibri"/>
                        </a:rPr>
                        <a:t> </a:t>
                      </a:r>
                      <a:r>
                        <a:rPr sz="1000" spc="-5" dirty="0">
                          <a:latin typeface="Calibri"/>
                          <a:cs typeface="Calibri"/>
                        </a:rPr>
                        <a:t>and our financial</a:t>
                      </a:r>
                      <a:r>
                        <a:rPr sz="1000" spc="-30" dirty="0">
                          <a:latin typeface="Calibri"/>
                          <a:cs typeface="Calibri"/>
                        </a:rPr>
                        <a:t> </a:t>
                      </a:r>
                      <a:r>
                        <a:rPr sz="1000" spc="-5" dirty="0">
                          <a:latin typeface="Calibri"/>
                          <a:cs typeface="Calibri"/>
                        </a:rPr>
                        <a:t>professionals.</a:t>
                      </a:r>
                      <a:endParaRPr sz="1000" dirty="0">
                        <a:latin typeface="Calibri"/>
                        <a:cs typeface="Calibri"/>
                      </a:endParaRPr>
                    </a:p>
                  </a:txBody>
                  <a:tcPr marL="0" marR="0" marT="6985"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1"/>
                  </a:ext>
                </a:extLst>
              </a:tr>
              <a:tr h="1802390">
                <a:tc>
                  <a:txBody>
                    <a:bodyPr/>
                    <a:lstStyle/>
                    <a:p>
                      <a:pPr>
                        <a:lnSpc>
                          <a:spcPct val="100000"/>
                        </a:lnSpc>
                        <a:spcBef>
                          <a:spcPts val="30"/>
                        </a:spcBef>
                      </a:pPr>
                      <a:endParaRPr sz="1200" dirty="0">
                        <a:latin typeface="Times New Roman"/>
                        <a:cs typeface="Times New Roman"/>
                      </a:endParaRPr>
                    </a:p>
                    <a:p>
                      <a:pPr marL="152400">
                        <a:lnSpc>
                          <a:spcPct val="100000"/>
                        </a:lnSpc>
                      </a:pPr>
                      <a:r>
                        <a:rPr sz="1000" b="1" dirty="0">
                          <a:latin typeface="Calibri"/>
                          <a:cs typeface="Calibri"/>
                        </a:rPr>
                        <a:t>Item</a:t>
                      </a:r>
                      <a:r>
                        <a:rPr sz="1000" b="1" spc="-30" dirty="0">
                          <a:latin typeface="Calibri"/>
                          <a:cs typeface="Calibri"/>
                        </a:rPr>
                        <a:t> </a:t>
                      </a:r>
                      <a:r>
                        <a:rPr sz="1000" b="1" dirty="0">
                          <a:latin typeface="Calibri"/>
                          <a:cs typeface="Calibri"/>
                        </a:rPr>
                        <a:t>5</a:t>
                      </a:r>
                      <a:endParaRPr sz="1000" dirty="0">
                        <a:latin typeface="Calibri"/>
                        <a:cs typeface="Calibri"/>
                      </a:endParaRPr>
                    </a:p>
                    <a:p>
                      <a:pPr marL="152400">
                        <a:lnSpc>
                          <a:spcPct val="100000"/>
                        </a:lnSpc>
                      </a:pPr>
                      <a:r>
                        <a:rPr sz="1000" spc="-5" dirty="0">
                          <a:latin typeface="Calibri"/>
                          <a:cs typeface="Calibri"/>
                        </a:rPr>
                        <a:t>Additional</a:t>
                      </a:r>
                      <a:r>
                        <a:rPr sz="1000" spc="-45" dirty="0">
                          <a:latin typeface="Calibri"/>
                          <a:cs typeface="Calibri"/>
                        </a:rPr>
                        <a:t> </a:t>
                      </a:r>
                      <a:r>
                        <a:rPr sz="1000" spc="-5" dirty="0">
                          <a:latin typeface="Calibri"/>
                          <a:cs typeface="Calibri"/>
                        </a:rPr>
                        <a:t>Information</a:t>
                      </a:r>
                      <a:endParaRPr sz="1000" dirty="0">
                        <a:latin typeface="Calibri"/>
                        <a:cs typeface="Calibri"/>
                      </a:endParaRPr>
                    </a:p>
                  </a:txBody>
                  <a:tcPr marL="0" marR="0" marT="3810"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a:lnSpc>
                          <a:spcPct val="100000"/>
                        </a:lnSpc>
                        <a:spcBef>
                          <a:spcPts val="40"/>
                        </a:spcBef>
                      </a:pPr>
                      <a:endParaRPr sz="800" dirty="0">
                        <a:latin typeface="Times New Roman"/>
                        <a:cs typeface="Times New Roman"/>
                      </a:endParaRPr>
                    </a:p>
                    <a:p>
                      <a:pPr marL="150495" marR="379730">
                        <a:lnSpc>
                          <a:spcPct val="100000"/>
                        </a:lnSpc>
                      </a:pPr>
                      <a:r>
                        <a:rPr sz="1000" spc="-10" dirty="0">
                          <a:latin typeface="Calibri"/>
                          <a:cs typeface="Calibri"/>
                        </a:rPr>
                        <a:t>For</a:t>
                      </a:r>
                      <a:r>
                        <a:rPr sz="1000" spc="5" dirty="0">
                          <a:latin typeface="Calibri"/>
                          <a:cs typeface="Calibri"/>
                        </a:rPr>
                        <a:t> </a:t>
                      </a:r>
                      <a:r>
                        <a:rPr sz="1000" spc="-5" dirty="0">
                          <a:latin typeface="Calibri"/>
                          <a:cs typeface="Calibri"/>
                        </a:rPr>
                        <a:t>additional</a:t>
                      </a:r>
                      <a:r>
                        <a:rPr sz="1000" spc="-25" dirty="0">
                          <a:latin typeface="Calibri"/>
                          <a:cs typeface="Calibri"/>
                        </a:rPr>
                        <a:t> </a:t>
                      </a:r>
                      <a:r>
                        <a:rPr sz="1000" spc="-5" dirty="0">
                          <a:latin typeface="Calibri"/>
                          <a:cs typeface="Calibri"/>
                        </a:rPr>
                        <a:t>information</a:t>
                      </a:r>
                      <a:r>
                        <a:rPr sz="1000" spc="5" dirty="0">
                          <a:latin typeface="Calibri"/>
                          <a:cs typeface="Calibri"/>
                        </a:rPr>
                        <a:t> </a:t>
                      </a:r>
                      <a:r>
                        <a:rPr sz="1000" spc="-5" dirty="0">
                          <a:latin typeface="Calibri"/>
                          <a:cs typeface="Calibri"/>
                        </a:rPr>
                        <a:t>about</a:t>
                      </a:r>
                      <a:r>
                        <a:rPr sz="1000" dirty="0">
                          <a:latin typeface="Calibri"/>
                          <a:cs typeface="Calibri"/>
                        </a:rPr>
                        <a:t> </a:t>
                      </a:r>
                      <a:r>
                        <a:rPr sz="1000" spc="-5" dirty="0">
                          <a:latin typeface="Calibri"/>
                          <a:cs typeface="Calibri"/>
                        </a:rPr>
                        <a:t>our</a:t>
                      </a:r>
                      <a:r>
                        <a:rPr sz="1000" dirty="0">
                          <a:latin typeface="Calibri"/>
                          <a:cs typeface="Calibri"/>
                        </a:rPr>
                        <a:t> </a:t>
                      </a:r>
                      <a:r>
                        <a:rPr sz="1000" spc="-10" dirty="0">
                          <a:latin typeface="Calibri"/>
                          <a:cs typeface="Calibri"/>
                        </a:rPr>
                        <a:t>services</a:t>
                      </a:r>
                      <a:r>
                        <a:rPr sz="1000" spc="40" dirty="0">
                          <a:latin typeface="Calibri"/>
                          <a:cs typeface="Calibri"/>
                        </a:rPr>
                        <a:t> </a:t>
                      </a:r>
                      <a:r>
                        <a:rPr sz="1000" spc="-5" dirty="0">
                          <a:latin typeface="Calibri"/>
                          <a:cs typeface="Calibri"/>
                        </a:rPr>
                        <a:t>please</a:t>
                      </a:r>
                      <a:r>
                        <a:rPr sz="1000" dirty="0">
                          <a:latin typeface="Calibri"/>
                          <a:cs typeface="Calibri"/>
                        </a:rPr>
                        <a:t> </a:t>
                      </a:r>
                      <a:r>
                        <a:rPr sz="1000" spc="-5" dirty="0">
                          <a:latin typeface="Calibri"/>
                          <a:cs typeface="Calibri"/>
                        </a:rPr>
                        <a:t>visit</a:t>
                      </a:r>
                      <a:r>
                        <a:rPr sz="1000" spc="40" dirty="0">
                          <a:latin typeface="Calibri"/>
                          <a:cs typeface="Calibri"/>
                        </a:rPr>
                        <a:t> </a:t>
                      </a:r>
                      <a:r>
                        <a:rPr sz="1000" u="sng" spc="-5" dirty="0">
                          <a:solidFill>
                            <a:srgbClr val="1F282C"/>
                          </a:solidFill>
                          <a:uFill>
                            <a:solidFill>
                              <a:srgbClr val="1F282C"/>
                            </a:solidFill>
                          </a:uFill>
                          <a:latin typeface="Calibri"/>
                          <a:cs typeface="Calibri"/>
                          <a:hlinkClick r:id="rId4"/>
                        </a:rPr>
                        <a:t>www.principalstreet.com</a:t>
                      </a:r>
                      <a:r>
                        <a:rPr sz="1000" spc="35" dirty="0">
                          <a:solidFill>
                            <a:srgbClr val="1F282C"/>
                          </a:solidFill>
                          <a:latin typeface="Calibri"/>
                          <a:cs typeface="Calibri"/>
                          <a:hlinkClick r:id="rId4"/>
                        </a:rPr>
                        <a:t> </a:t>
                      </a:r>
                      <a:r>
                        <a:rPr sz="1000" spc="-5" dirty="0">
                          <a:latin typeface="Calibri"/>
                          <a:cs typeface="Calibri"/>
                        </a:rPr>
                        <a:t>or</a:t>
                      </a:r>
                      <a:r>
                        <a:rPr sz="1000" dirty="0">
                          <a:latin typeface="Calibri"/>
                          <a:cs typeface="Calibri"/>
                        </a:rPr>
                        <a:t> </a:t>
                      </a:r>
                      <a:r>
                        <a:rPr sz="1000" spc="-5" dirty="0">
                          <a:latin typeface="Calibri"/>
                          <a:cs typeface="Calibri"/>
                        </a:rPr>
                        <a:t>the</a:t>
                      </a:r>
                      <a:r>
                        <a:rPr sz="1000" spc="15" dirty="0">
                          <a:latin typeface="Calibri"/>
                          <a:cs typeface="Calibri"/>
                        </a:rPr>
                        <a:t> </a:t>
                      </a:r>
                      <a:r>
                        <a:rPr sz="1000" spc="-10" dirty="0">
                          <a:latin typeface="Calibri"/>
                          <a:cs typeface="Calibri"/>
                        </a:rPr>
                        <a:t>SEC’s </a:t>
                      </a:r>
                      <a:r>
                        <a:rPr sz="1000" spc="-5" dirty="0">
                          <a:latin typeface="Calibri"/>
                          <a:cs typeface="Calibri"/>
                        </a:rPr>
                        <a:t> website</a:t>
                      </a:r>
                      <a:r>
                        <a:rPr sz="1000" spc="10" dirty="0">
                          <a:latin typeface="Calibri"/>
                          <a:cs typeface="Calibri"/>
                        </a:rPr>
                        <a:t> </a:t>
                      </a:r>
                      <a:r>
                        <a:rPr sz="1000" spc="-5" dirty="0">
                          <a:latin typeface="Calibri"/>
                          <a:cs typeface="Calibri"/>
                        </a:rPr>
                        <a:t>at</a:t>
                      </a:r>
                      <a:r>
                        <a:rPr sz="1000" spc="10" dirty="0">
                          <a:latin typeface="Calibri"/>
                          <a:cs typeface="Calibri"/>
                        </a:rPr>
                        <a:t> </a:t>
                      </a:r>
                      <a:r>
                        <a:rPr sz="1000" u="sng" spc="-5" dirty="0">
                          <a:uFill>
                            <a:solidFill>
                              <a:srgbClr val="000000"/>
                            </a:solidFill>
                          </a:uFill>
                          <a:latin typeface="Calibri"/>
                          <a:cs typeface="Calibri"/>
                          <a:hlinkClick r:id="rId5"/>
                        </a:rPr>
                        <a:t>www.adviserinfo.sec.gov</a:t>
                      </a:r>
                      <a:r>
                        <a:rPr sz="1000" spc="40" dirty="0">
                          <a:latin typeface="Calibri"/>
                          <a:cs typeface="Calibri"/>
                          <a:hlinkClick r:id="rId5"/>
                        </a:rPr>
                        <a:t> </a:t>
                      </a:r>
                      <a:r>
                        <a:rPr sz="1000" spc="-5" dirty="0">
                          <a:latin typeface="Calibri"/>
                          <a:cs typeface="Calibri"/>
                        </a:rPr>
                        <a:t>and search</a:t>
                      </a:r>
                      <a:r>
                        <a:rPr sz="1000" spc="20" dirty="0">
                          <a:latin typeface="Calibri"/>
                          <a:cs typeface="Calibri"/>
                        </a:rPr>
                        <a:t> </a:t>
                      </a:r>
                      <a:r>
                        <a:rPr sz="1000" spc="-10" dirty="0">
                          <a:latin typeface="Calibri"/>
                          <a:cs typeface="Calibri"/>
                        </a:rPr>
                        <a:t>CRD</a:t>
                      </a:r>
                      <a:r>
                        <a:rPr sz="1000" dirty="0">
                          <a:latin typeface="Calibri"/>
                          <a:cs typeface="Calibri"/>
                        </a:rPr>
                        <a:t> </a:t>
                      </a:r>
                      <a:r>
                        <a:rPr sz="1000" spc="-5" dirty="0">
                          <a:latin typeface="Calibri"/>
                          <a:cs typeface="Calibri"/>
                        </a:rPr>
                        <a:t>#285485.</a:t>
                      </a:r>
                      <a:r>
                        <a:rPr sz="1000" spc="50" dirty="0">
                          <a:latin typeface="Calibri"/>
                          <a:cs typeface="Calibri"/>
                        </a:rPr>
                        <a:t> </a:t>
                      </a:r>
                      <a:r>
                        <a:rPr sz="1000" spc="-5" dirty="0">
                          <a:latin typeface="Calibri"/>
                          <a:cs typeface="Calibri"/>
                        </a:rPr>
                        <a:t>If</a:t>
                      </a:r>
                      <a:r>
                        <a:rPr sz="1000" dirty="0">
                          <a:latin typeface="Calibri"/>
                          <a:cs typeface="Calibri"/>
                        </a:rPr>
                        <a:t> </a:t>
                      </a:r>
                      <a:r>
                        <a:rPr sz="1000" spc="-5" dirty="0">
                          <a:latin typeface="Calibri"/>
                          <a:cs typeface="Calibri"/>
                        </a:rPr>
                        <a:t>you would</a:t>
                      </a:r>
                      <a:r>
                        <a:rPr sz="1000" spc="-10" dirty="0">
                          <a:latin typeface="Calibri"/>
                          <a:cs typeface="Calibri"/>
                        </a:rPr>
                        <a:t> </a:t>
                      </a:r>
                      <a:r>
                        <a:rPr sz="1000" spc="-5" dirty="0">
                          <a:latin typeface="Calibri"/>
                          <a:cs typeface="Calibri"/>
                        </a:rPr>
                        <a:t>like</a:t>
                      </a:r>
                      <a:r>
                        <a:rPr sz="1000" spc="-10" dirty="0">
                          <a:latin typeface="Calibri"/>
                          <a:cs typeface="Calibri"/>
                        </a:rPr>
                        <a:t> </a:t>
                      </a:r>
                      <a:r>
                        <a:rPr sz="1000" spc="-5" dirty="0">
                          <a:latin typeface="Calibri"/>
                          <a:cs typeface="Calibri"/>
                        </a:rPr>
                        <a:t>more</a:t>
                      </a:r>
                      <a:r>
                        <a:rPr sz="1000" spc="10" dirty="0">
                          <a:latin typeface="Calibri"/>
                          <a:cs typeface="Calibri"/>
                        </a:rPr>
                        <a:t> </a:t>
                      </a:r>
                      <a:r>
                        <a:rPr sz="1000" spc="-5" dirty="0">
                          <a:latin typeface="Calibri"/>
                          <a:cs typeface="Calibri"/>
                        </a:rPr>
                        <a:t>up-to-date </a:t>
                      </a:r>
                      <a:r>
                        <a:rPr sz="1000" spc="-215" dirty="0">
                          <a:latin typeface="Calibri"/>
                          <a:cs typeface="Calibri"/>
                        </a:rPr>
                        <a:t> </a:t>
                      </a:r>
                      <a:r>
                        <a:rPr sz="1000" spc="-5" dirty="0">
                          <a:latin typeface="Calibri"/>
                          <a:cs typeface="Calibri"/>
                        </a:rPr>
                        <a:t>information</a:t>
                      </a:r>
                      <a:r>
                        <a:rPr sz="1000" spc="5" dirty="0">
                          <a:latin typeface="Calibri"/>
                          <a:cs typeface="Calibri"/>
                        </a:rPr>
                        <a:t> </a:t>
                      </a:r>
                      <a:r>
                        <a:rPr sz="1000" spc="-5" dirty="0">
                          <a:latin typeface="Calibri"/>
                          <a:cs typeface="Calibri"/>
                        </a:rPr>
                        <a:t>or</a:t>
                      </a:r>
                      <a:r>
                        <a:rPr sz="1000" spc="5" dirty="0">
                          <a:latin typeface="Calibri"/>
                          <a:cs typeface="Calibri"/>
                        </a:rPr>
                        <a:t> </a:t>
                      </a:r>
                      <a:r>
                        <a:rPr sz="1000" spc="-5" dirty="0">
                          <a:latin typeface="Calibri"/>
                          <a:cs typeface="Calibri"/>
                        </a:rPr>
                        <a:t>a</a:t>
                      </a:r>
                      <a:r>
                        <a:rPr sz="1000" spc="10" dirty="0">
                          <a:latin typeface="Calibri"/>
                          <a:cs typeface="Calibri"/>
                        </a:rPr>
                        <a:t> </a:t>
                      </a:r>
                      <a:r>
                        <a:rPr sz="1000" spc="-5" dirty="0">
                          <a:latin typeface="Calibri"/>
                          <a:cs typeface="Calibri"/>
                        </a:rPr>
                        <a:t>copy</a:t>
                      </a:r>
                      <a:r>
                        <a:rPr sz="1000" spc="5" dirty="0">
                          <a:latin typeface="Calibri"/>
                          <a:cs typeface="Calibri"/>
                        </a:rPr>
                        <a:t> </a:t>
                      </a:r>
                      <a:r>
                        <a:rPr sz="1000" spc="-5" dirty="0">
                          <a:latin typeface="Calibri"/>
                          <a:cs typeface="Calibri"/>
                        </a:rPr>
                        <a:t>of</a:t>
                      </a:r>
                      <a:r>
                        <a:rPr sz="1000" dirty="0">
                          <a:latin typeface="Calibri"/>
                          <a:cs typeface="Calibri"/>
                        </a:rPr>
                        <a:t> </a:t>
                      </a:r>
                      <a:r>
                        <a:rPr sz="1000" spc="-5" dirty="0">
                          <a:latin typeface="Calibri"/>
                          <a:cs typeface="Calibri"/>
                        </a:rPr>
                        <a:t>this</a:t>
                      </a:r>
                      <a:r>
                        <a:rPr sz="1000" dirty="0">
                          <a:latin typeface="Calibri"/>
                          <a:cs typeface="Calibri"/>
                        </a:rPr>
                        <a:t> </a:t>
                      </a:r>
                      <a:r>
                        <a:rPr sz="1000" spc="-5" dirty="0">
                          <a:latin typeface="Calibri"/>
                          <a:cs typeface="Calibri"/>
                        </a:rPr>
                        <a:t>disclosure,</a:t>
                      </a:r>
                      <a:r>
                        <a:rPr sz="1000" spc="15" dirty="0">
                          <a:latin typeface="Calibri"/>
                          <a:cs typeface="Calibri"/>
                        </a:rPr>
                        <a:t> </a:t>
                      </a:r>
                      <a:r>
                        <a:rPr sz="1000" spc="-5" dirty="0">
                          <a:latin typeface="Calibri"/>
                          <a:cs typeface="Calibri"/>
                        </a:rPr>
                        <a:t>please</a:t>
                      </a:r>
                      <a:r>
                        <a:rPr sz="1000" spc="20" dirty="0">
                          <a:latin typeface="Calibri"/>
                          <a:cs typeface="Calibri"/>
                        </a:rPr>
                        <a:t> </a:t>
                      </a:r>
                      <a:r>
                        <a:rPr sz="1000" spc="-5" dirty="0">
                          <a:latin typeface="Calibri"/>
                          <a:cs typeface="Calibri"/>
                        </a:rPr>
                        <a:t>contact</a:t>
                      </a:r>
                      <a:r>
                        <a:rPr sz="1000" spc="10" dirty="0">
                          <a:latin typeface="Calibri"/>
                          <a:cs typeface="Calibri"/>
                        </a:rPr>
                        <a:t> </a:t>
                      </a:r>
                      <a:r>
                        <a:rPr sz="1000" spc="-5" dirty="0">
                          <a:latin typeface="Calibri"/>
                          <a:cs typeface="Calibri"/>
                        </a:rPr>
                        <a:t>Principal</a:t>
                      </a:r>
                      <a:r>
                        <a:rPr sz="1000" spc="-10" dirty="0">
                          <a:latin typeface="Calibri"/>
                          <a:cs typeface="Calibri"/>
                        </a:rPr>
                        <a:t> Street’s</a:t>
                      </a:r>
                      <a:r>
                        <a:rPr sz="1000" spc="30" dirty="0">
                          <a:latin typeface="Calibri"/>
                          <a:cs typeface="Calibri"/>
                        </a:rPr>
                        <a:t> </a:t>
                      </a:r>
                      <a:r>
                        <a:rPr sz="1000" spc="-5" dirty="0">
                          <a:latin typeface="Calibri"/>
                          <a:cs typeface="Calibri"/>
                        </a:rPr>
                        <a:t>office</a:t>
                      </a:r>
                      <a:r>
                        <a:rPr sz="1000" spc="15" dirty="0">
                          <a:latin typeface="Calibri"/>
                          <a:cs typeface="Calibri"/>
                        </a:rPr>
                        <a:t> </a:t>
                      </a:r>
                      <a:r>
                        <a:rPr sz="1000" spc="-5" dirty="0">
                          <a:latin typeface="Calibri"/>
                          <a:cs typeface="Calibri"/>
                        </a:rPr>
                        <a:t>at</a:t>
                      </a:r>
                      <a:r>
                        <a:rPr sz="1000" spc="5" dirty="0">
                          <a:latin typeface="Calibri"/>
                          <a:cs typeface="Calibri"/>
                        </a:rPr>
                        <a:t> </a:t>
                      </a:r>
                      <a:r>
                        <a:rPr sz="1000" spc="-5" dirty="0">
                          <a:latin typeface="Calibri"/>
                          <a:cs typeface="Calibri"/>
                        </a:rPr>
                        <a:t>844-678-6900.</a:t>
                      </a:r>
                      <a:endParaRPr sz="1000" dirty="0">
                        <a:latin typeface="Calibri"/>
                        <a:cs typeface="Calibri"/>
                      </a:endParaRPr>
                    </a:p>
                  </a:txBody>
                  <a:tcPr marL="0" marR="0" marT="5080"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2"/>
                  </a:ext>
                </a:extLst>
              </a:tr>
            </a:tbl>
          </a:graphicData>
        </a:graphic>
      </p:graphicFrame>
      <p:sp>
        <p:nvSpPr>
          <p:cNvPr id="12" name="TextBox 11">
            <a:extLst>
              <a:ext uri="{FF2B5EF4-FFF2-40B4-BE49-F238E27FC236}">
                <a16:creationId xmlns:a16="http://schemas.microsoft.com/office/drawing/2014/main" id="{D7150262-D55E-45EA-8DED-2AC053C1E9B6}"/>
              </a:ext>
            </a:extLst>
          </p:cNvPr>
          <p:cNvSpPr txBox="1"/>
          <p:nvPr/>
        </p:nvSpPr>
        <p:spPr>
          <a:xfrm>
            <a:off x="159657" y="9215390"/>
            <a:ext cx="7216399" cy="861774"/>
          </a:xfrm>
          <a:prstGeom prst="rect">
            <a:avLst/>
          </a:prstGeom>
          <a:noFill/>
        </p:spPr>
        <p:txBody>
          <a:bodyPr wrap="none" rtlCol="0">
            <a:spAutoFit/>
          </a:bodyPr>
          <a:lstStyle/>
          <a:p>
            <a:pPr>
              <a:lnSpc>
                <a:spcPct val="100000"/>
              </a:lnSpc>
              <a:spcBef>
                <a:spcPts val="10"/>
              </a:spcBef>
            </a:pPr>
            <a:endParaRPr lang="en-US" sz="1200" dirty="0">
              <a:latin typeface="Calibri"/>
              <a:cs typeface="Calibri"/>
            </a:endParaRPr>
          </a:p>
          <a:p>
            <a:pPr marL="3088005" marR="624205" indent="-1965325">
              <a:lnSpc>
                <a:spcPct val="100000"/>
              </a:lnSpc>
              <a:spcBef>
                <a:spcPts val="5"/>
              </a:spcBef>
            </a:pPr>
            <a:r>
              <a:rPr lang="en-US" sz="1000" spc="-5" dirty="0">
                <a:solidFill>
                  <a:srgbClr val="3B526B"/>
                </a:solidFill>
                <a:latin typeface="Times New Roman"/>
                <a:cs typeface="Times New Roman"/>
              </a:rPr>
              <a:t>Principal</a:t>
            </a:r>
            <a:r>
              <a:rPr lang="en-US" sz="1000" spc="5" dirty="0">
                <a:solidFill>
                  <a:srgbClr val="3B526B"/>
                </a:solidFill>
                <a:latin typeface="Times New Roman"/>
                <a:cs typeface="Times New Roman"/>
              </a:rPr>
              <a:t> </a:t>
            </a:r>
            <a:r>
              <a:rPr lang="en-US" sz="1000" spc="-5" dirty="0">
                <a:solidFill>
                  <a:srgbClr val="3B526B"/>
                </a:solidFill>
                <a:latin typeface="Times New Roman"/>
                <a:cs typeface="Times New Roman"/>
              </a:rPr>
              <a:t>Street</a:t>
            </a:r>
            <a:r>
              <a:rPr lang="en-US" sz="1000" spc="5" dirty="0">
                <a:solidFill>
                  <a:srgbClr val="3B526B"/>
                </a:solidFill>
                <a:latin typeface="Times New Roman"/>
                <a:cs typeface="Times New Roman"/>
              </a:rPr>
              <a:t> </a:t>
            </a:r>
            <a:r>
              <a:rPr lang="en-US" sz="1000" spc="-5" dirty="0">
                <a:solidFill>
                  <a:srgbClr val="3B526B"/>
                </a:solidFill>
                <a:latin typeface="Times New Roman"/>
                <a:cs typeface="Times New Roman"/>
              </a:rPr>
              <a:t>Partners,</a:t>
            </a:r>
            <a:r>
              <a:rPr lang="en-US" sz="1000" spc="20" dirty="0">
                <a:solidFill>
                  <a:srgbClr val="3B526B"/>
                </a:solidFill>
                <a:latin typeface="Times New Roman"/>
                <a:cs typeface="Times New Roman"/>
              </a:rPr>
              <a:t> </a:t>
            </a:r>
            <a:r>
              <a:rPr lang="en-US" sz="1000" spc="-5" dirty="0">
                <a:solidFill>
                  <a:srgbClr val="3B526B"/>
                </a:solidFill>
                <a:latin typeface="Times New Roman"/>
                <a:cs typeface="Times New Roman"/>
              </a:rPr>
              <a:t>LLC</a:t>
            </a:r>
            <a:r>
              <a:rPr lang="en-US" sz="1000" dirty="0">
                <a:solidFill>
                  <a:srgbClr val="3B526B"/>
                </a:solidFill>
                <a:latin typeface="Times New Roman"/>
                <a:cs typeface="Times New Roman"/>
              </a:rPr>
              <a:t> </a:t>
            </a:r>
            <a:r>
              <a:rPr lang="en-US" sz="1000" spc="-5" dirty="0">
                <a:solidFill>
                  <a:srgbClr val="3B526B"/>
                </a:solidFill>
                <a:latin typeface="Times New Roman"/>
                <a:cs typeface="Times New Roman"/>
              </a:rPr>
              <a:t>|</a:t>
            </a:r>
            <a:r>
              <a:rPr lang="en-US" sz="1000" spc="5" dirty="0">
                <a:solidFill>
                  <a:srgbClr val="3B526B"/>
                </a:solidFill>
                <a:latin typeface="Times New Roman"/>
                <a:cs typeface="Times New Roman"/>
              </a:rPr>
              <a:t> </a:t>
            </a:r>
            <a:r>
              <a:rPr lang="en-US" sz="1000" dirty="0">
                <a:solidFill>
                  <a:srgbClr val="3B526B"/>
                </a:solidFill>
                <a:latin typeface="Times New Roman"/>
                <a:cs typeface="Times New Roman"/>
              </a:rPr>
              <a:t>949 </a:t>
            </a:r>
            <a:r>
              <a:rPr lang="en-US" sz="1000" spc="-5" dirty="0">
                <a:solidFill>
                  <a:srgbClr val="3B526B"/>
                </a:solidFill>
                <a:latin typeface="Times New Roman"/>
                <a:cs typeface="Times New Roman"/>
              </a:rPr>
              <a:t>S.</a:t>
            </a:r>
            <a:r>
              <a:rPr lang="en-US" sz="1000" dirty="0">
                <a:solidFill>
                  <a:srgbClr val="3B526B"/>
                </a:solidFill>
                <a:latin typeface="Times New Roman"/>
                <a:cs typeface="Times New Roman"/>
              </a:rPr>
              <a:t> </a:t>
            </a:r>
            <a:r>
              <a:rPr lang="en-US" sz="1000" spc="-10" dirty="0">
                <a:solidFill>
                  <a:srgbClr val="3B526B"/>
                </a:solidFill>
                <a:latin typeface="Times New Roman"/>
                <a:cs typeface="Times New Roman"/>
              </a:rPr>
              <a:t>Shady</a:t>
            </a:r>
            <a:r>
              <a:rPr lang="en-US" sz="1000" dirty="0">
                <a:solidFill>
                  <a:srgbClr val="3B526B"/>
                </a:solidFill>
                <a:latin typeface="Times New Roman"/>
                <a:cs typeface="Times New Roman"/>
              </a:rPr>
              <a:t> </a:t>
            </a:r>
            <a:r>
              <a:rPr lang="en-US" sz="1000" spc="-5" dirty="0">
                <a:solidFill>
                  <a:srgbClr val="3B526B"/>
                </a:solidFill>
                <a:latin typeface="Times New Roman"/>
                <a:cs typeface="Times New Roman"/>
              </a:rPr>
              <a:t>Grove</a:t>
            </a:r>
            <a:r>
              <a:rPr lang="en-US" sz="1000" spc="5" dirty="0">
                <a:solidFill>
                  <a:srgbClr val="3B526B"/>
                </a:solidFill>
                <a:latin typeface="Times New Roman"/>
                <a:cs typeface="Times New Roman"/>
              </a:rPr>
              <a:t> </a:t>
            </a:r>
            <a:r>
              <a:rPr lang="en-US" sz="1000" spc="-15" dirty="0">
                <a:solidFill>
                  <a:srgbClr val="3B526B"/>
                </a:solidFill>
                <a:latin typeface="Times New Roman"/>
                <a:cs typeface="Times New Roman"/>
              </a:rPr>
              <a:t>Rd,</a:t>
            </a:r>
            <a:r>
              <a:rPr lang="en-US" sz="1000" spc="10" dirty="0">
                <a:solidFill>
                  <a:srgbClr val="3B526B"/>
                </a:solidFill>
                <a:latin typeface="Times New Roman"/>
                <a:cs typeface="Times New Roman"/>
              </a:rPr>
              <a:t> </a:t>
            </a:r>
            <a:r>
              <a:rPr lang="en-US" sz="1000" spc="-10" dirty="0">
                <a:solidFill>
                  <a:srgbClr val="3B526B"/>
                </a:solidFill>
                <a:latin typeface="Times New Roman"/>
                <a:cs typeface="Times New Roman"/>
              </a:rPr>
              <a:t>Ste.</a:t>
            </a:r>
            <a:r>
              <a:rPr lang="en-US" sz="1000" spc="5" dirty="0">
                <a:solidFill>
                  <a:srgbClr val="3B526B"/>
                </a:solidFill>
                <a:latin typeface="Times New Roman"/>
                <a:cs typeface="Times New Roman"/>
              </a:rPr>
              <a:t> </a:t>
            </a:r>
            <a:r>
              <a:rPr lang="en-US" sz="1000" dirty="0">
                <a:solidFill>
                  <a:srgbClr val="3B526B"/>
                </a:solidFill>
                <a:latin typeface="Times New Roman"/>
                <a:cs typeface="Times New Roman"/>
              </a:rPr>
              <a:t>402 </a:t>
            </a:r>
            <a:r>
              <a:rPr lang="en-US" sz="1000" spc="-5" dirty="0">
                <a:solidFill>
                  <a:srgbClr val="3B526B"/>
                </a:solidFill>
                <a:latin typeface="Times New Roman"/>
                <a:cs typeface="Times New Roman"/>
              </a:rPr>
              <a:t>Memphis, TN</a:t>
            </a:r>
            <a:r>
              <a:rPr lang="en-US" sz="1000" spc="10" dirty="0">
                <a:solidFill>
                  <a:srgbClr val="3B526B"/>
                </a:solidFill>
                <a:latin typeface="Times New Roman"/>
                <a:cs typeface="Times New Roman"/>
              </a:rPr>
              <a:t> </a:t>
            </a:r>
            <a:r>
              <a:rPr lang="en-US" sz="1000" dirty="0">
                <a:solidFill>
                  <a:srgbClr val="3B526B"/>
                </a:solidFill>
                <a:latin typeface="Times New Roman"/>
                <a:cs typeface="Times New Roman"/>
              </a:rPr>
              <a:t>38120</a:t>
            </a:r>
            <a:r>
              <a:rPr lang="en-US" sz="1000" spc="40" dirty="0">
                <a:solidFill>
                  <a:srgbClr val="3B526B"/>
                </a:solidFill>
                <a:latin typeface="Times New Roman"/>
                <a:cs typeface="Times New Roman"/>
              </a:rPr>
              <a:t> </a:t>
            </a:r>
            <a:r>
              <a:rPr lang="en-US" sz="1000" spc="-5" dirty="0">
                <a:latin typeface="Times New Roman"/>
                <a:cs typeface="Times New Roman"/>
              </a:rPr>
              <a:t>|</a:t>
            </a:r>
            <a:r>
              <a:rPr lang="en-US" sz="1000" spc="15" dirty="0">
                <a:latin typeface="Times New Roman"/>
                <a:cs typeface="Times New Roman"/>
              </a:rPr>
              <a:t> </a:t>
            </a:r>
            <a:r>
              <a:rPr lang="en-US" sz="1000" dirty="0">
                <a:solidFill>
                  <a:srgbClr val="3B526B"/>
                </a:solidFill>
                <a:latin typeface="Times New Roman"/>
                <a:cs typeface="Times New Roman"/>
              </a:rPr>
              <a:t>844-678-6900 </a:t>
            </a:r>
            <a:r>
              <a:rPr lang="en-US" sz="1000" spc="-235" dirty="0">
                <a:solidFill>
                  <a:srgbClr val="3B526B"/>
                </a:solidFill>
                <a:latin typeface="Times New Roman"/>
                <a:cs typeface="Times New Roman"/>
              </a:rPr>
              <a:t> </a:t>
            </a:r>
            <a:br>
              <a:rPr lang="en-US" sz="1000" spc="-235" dirty="0">
                <a:solidFill>
                  <a:srgbClr val="3B526B"/>
                </a:solidFill>
                <a:latin typeface="Times New Roman"/>
                <a:cs typeface="Times New Roman"/>
              </a:rPr>
            </a:br>
            <a:r>
              <a:rPr lang="en-US" sz="1000" spc="-5" dirty="0">
                <a:solidFill>
                  <a:srgbClr val="3B526B"/>
                </a:solidFill>
                <a:latin typeface="Times New Roman"/>
                <a:cs typeface="Times New Roman"/>
                <a:hlinkClick r:id="rId4"/>
              </a:rPr>
              <a:t>www.principalstreet.com</a:t>
            </a:r>
            <a:endParaRPr lang="en-US" sz="1000" dirty="0">
              <a:latin typeface="Times New Roman"/>
              <a:cs typeface="Times New Roman"/>
            </a:endParaRPr>
          </a:p>
          <a:p>
            <a:endParaRPr lang="en-US" dirty="0"/>
          </a:p>
        </p:txBody>
      </p:sp>
      <p:sp>
        <p:nvSpPr>
          <p:cNvPr id="14" name="Rectangle 13">
            <a:extLst>
              <a:ext uri="{FF2B5EF4-FFF2-40B4-BE49-F238E27FC236}">
                <a16:creationId xmlns:a16="http://schemas.microsoft.com/office/drawing/2014/main" id="{61678CFF-9BE1-9B30-448E-FDF3EB9FC15E}"/>
              </a:ext>
            </a:extLst>
          </p:cNvPr>
          <p:cNvSpPr/>
          <p:nvPr/>
        </p:nvSpPr>
        <p:spPr>
          <a:xfrm>
            <a:off x="250120" y="1282966"/>
            <a:ext cx="1881100" cy="774434"/>
          </a:xfrm>
          <a:prstGeom prst="rect">
            <a:avLst/>
          </a:prstGeom>
          <a:solidFill>
            <a:srgbClr val="CAA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A88F419-497C-94F5-C0F4-9A69ABEAAFCC}"/>
              </a:ext>
            </a:extLst>
          </p:cNvPr>
          <p:cNvSpPr txBox="1"/>
          <p:nvPr/>
        </p:nvSpPr>
        <p:spPr>
          <a:xfrm>
            <a:off x="192994" y="1301202"/>
            <a:ext cx="1905000" cy="997709"/>
          </a:xfrm>
          <a:prstGeom prst="rect">
            <a:avLst/>
          </a:prstGeom>
          <a:noFill/>
        </p:spPr>
        <p:txBody>
          <a:bodyPr wrap="square" rtlCol="0">
            <a:spAutoFit/>
          </a:bodyPr>
          <a:lstStyle/>
          <a:p>
            <a:pPr marL="114300" marR="0">
              <a:lnSpc>
                <a:spcPts val="1330"/>
              </a:lnSpc>
              <a:spcBef>
                <a:spcPts val="0"/>
              </a:spcBef>
              <a:spcAft>
                <a:spcPts val="0"/>
              </a:spcAft>
            </a:pPr>
            <a:r>
              <a:rPr lang="en-US" sz="1000" b="1" dirty="0">
                <a:effectLst/>
                <a:latin typeface="Calibri" panose="020F0502020204030204" pitchFamily="34" charset="0"/>
                <a:ea typeface="Calibri" panose="020F0502020204030204" pitchFamily="34" charset="0"/>
              </a:rPr>
              <a:t>Conversation Starters:</a:t>
            </a:r>
            <a:endParaRPr lang="en-US" sz="1000" dirty="0">
              <a:effectLst/>
              <a:latin typeface="Calibri" panose="020F0502020204030204" pitchFamily="34" charset="0"/>
              <a:ea typeface="Calibri" panose="020F0502020204030204" pitchFamily="34" charset="0"/>
            </a:endParaRPr>
          </a:p>
          <a:p>
            <a:pPr marL="120650" marR="59690">
              <a:spcBef>
                <a:spcPts val="0"/>
              </a:spcBef>
              <a:spcAft>
                <a:spcPts val="0"/>
              </a:spcAft>
            </a:pPr>
            <a:r>
              <a:rPr lang="en-US" sz="1000" dirty="0">
                <a:effectLst/>
                <a:latin typeface="Calibri" panose="020F0502020204030204" pitchFamily="34" charset="0"/>
                <a:ea typeface="Calibri" panose="020F0502020204030204" pitchFamily="34" charset="0"/>
              </a:rPr>
              <a:t>H</a:t>
            </a:r>
            <a:r>
              <a:rPr lang="en-US" sz="1000" spc="-10" dirty="0">
                <a:effectLst/>
                <a:latin typeface="Calibri" panose="020F0502020204030204" pitchFamily="34" charset="0"/>
                <a:ea typeface="Calibri" panose="020F0502020204030204" pitchFamily="34" charset="0"/>
              </a:rPr>
              <a:t>ow might your conflicts of interest affect me, and how will you address them?</a:t>
            </a:r>
            <a:endParaRPr lang="en-US" sz="1000" dirty="0">
              <a:effectLst/>
              <a:latin typeface="Calibri" panose="020F0502020204030204" pitchFamily="34" charset="0"/>
              <a:ea typeface="Calibri" panose="020F0502020204030204" pitchFamily="34" charset="0"/>
            </a:endParaRPr>
          </a:p>
          <a:p>
            <a:endParaRPr lang="en-US" dirty="0"/>
          </a:p>
        </p:txBody>
      </p:sp>
      <p:sp>
        <p:nvSpPr>
          <p:cNvPr id="15" name="Rectangle 14">
            <a:extLst>
              <a:ext uri="{FF2B5EF4-FFF2-40B4-BE49-F238E27FC236}">
                <a16:creationId xmlns:a16="http://schemas.microsoft.com/office/drawing/2014/main" id="{932304E7-828C-374C-376E-C2ADE228FB7A}"/>
              </a:ext>
            </a:extLst>
          </p:cNvPr>
          <p:cNvSpPr/>
          <p:nvPr/>
        </p:nvSpPr>
        <p:spPr>
          <a:xfrm>
            <a:off x="258934" y="6102333"/>
            <a:ext cx="1872286" cy="809272"/>
          </a:xfrm>
          <a:prstGeom prst="rect">
            <a:avLst/>
          </a:prstGeom>
          <a:solidFill>
            <a:srgbClr val="CAA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ADE34C4-1083-577B-BFBB-DCA6F671E485}"/>
              </a:ext>
            </a:extLst>
          </p:cNvPr>
          <p:cNvSpPr txBox="1"/>
          <p:nvPr/>
        </p:nvSpPr>
        <p:spPr>
          <a:xfrm>
            <a:off x="258216" y="6076082"/>
            <a:ext cx="1839060" cy="861774"/>
          </a:xfrm>
          <a:prstGeom prst="rect">
            <a:avLst/>
          </a:prstGeom>
          <a:noFill/>
        </p:spPr>
        <p:txBody>
          <a:bodyPr wrap="square" rtlCol="0">
            <a:spAutoFit/>
          </a:bodyPr>
          <a:lstStyle/>
          <a:p>
            <a:r>
              <a:rPr lang="en-US" sz="1000" b="1" dirty="0">
                <a:effectLst/>
                <a:latin typeface="Calibri" panose="020F0502020204030204" pitchFamily="34" charset="0"/>
                <a:ea typeface="Calibri" panose="020F0502020204030204" pitchFamily="34" charset="0"/>
              </a:rPr>
              <a:t>Conversation Starters: </a:t>
            </a:r>
            <a:br>
              <a:rPr lang="en-US" sz="1000" b="1" dirty="0">
                <a:effectLst/>
                <a:latin typeface="Calibri" panose="020F0502020204030204" pitchFamily="34" charset="0"/>
                <a:ea typeface="Calibri" panose="020F0502020204030204" pitchFamily="34" charset="0"/>
              </a:rPr>
            </a:br>
            <a:r>
              <a:rPr lang="en-US" sz="1000" spc="-10" dirty="0">
                <a:effectLst/>
                <a:latin typeface="Calibri" panose="020F0502020204030204" pitchFamily="34" charset="0"/>
                <a:ea typeface="Calibri" panose="020F0502020204030204" pitchFamily="34" charset="0"/>
              </a:rPr>
              <a:t>As a financial professional, do you have any disciplinary history? For what type of conduct?</a:t>
            </a:r>
            <a:endParaRPr lang="en-US" sz="1000" dirty="0"/>
          </a:p>
        </p:txBody>
      </p:sp>
      <p:sp>
        <p:nvSpPr>
          <p:cNvPr id="16" name="Rectangle 15">
            <a:extLst>
              <a:ext uri="{FF2B5EF4-FFF2-40B4-BE49-F238E27FC236}">
                <a16:creationId xmlns:a16="http://schemas.microsoft.com/office/drawing/2014/main" id="{2A3493FD-5A49-0106-4D48-4C37ADCA73C4}"/>
              </a:ext>
            </a:extLst>
          </p:cNvPr>
          <p:cNvSpPr/>
          <p:nvPr/>
        </p:nvSpPr>
        <p:spPr>
          <a:xfrm>
            <a:off x="250120" y="7737309"/>
            <a:ext cx="1881100" cy="1092957"/>
          </a:xfrm>
          <a:prstGeom prst="rect">
            <a:avLst/>
          </a:prstGeom>
          <a:solidFill>
            <a:srgbClr val="CAA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DDE84E1-E782-B891-C776-18C04C1BD764}"/>
              </a:ext>
            </a:extLst>
          </p:cNvPr>
          <p:cNvSpPr txBox="1"/>
          <p:nvPr/>
        </p:nvSpPr>
        <p:spPr>
          <a:xfrm>
            <a:off x="269170" y="7712747"/>
            <a:ext cx="1921386" cy="1169551"/>
          </a:xfrm>
          <a:prstGeom prst="rect">
            <a:avLst/>
          </a:prstGeom>
          <a:noFill/>
        </p:spPr>
        <p:txBody>
          <a:bodyPr wrap="square" rtlCol="0">
            <a:spAutoFit/>
          </a:bodyPr>
          <a:lstStyle/>
          <a:p>
            <a:r>
              <a:rPr lang="en-US" sz="1000" b="1" dirty="0">
                <a:effectLst/>
                <a:latin typeface="Calibri" panose="020F0502020204030204" pitchFamily="34" charset="0"/>
                <a:ea typeface="Calibri" panose="020F0502020204030204" pitchFamily="34" charset="0"/>
              </a:rPr>
              <a:t>Conversation Starters: </a:t>
            </a:r>
            <a:br>
              <a:rPr lang="en-US" sz="1000" b="1" dirty="0">
                <a:effectLst/>
                <a:latin typeface="Calibri" panose="020F0502020204030204" pitchFamily="34" charset="0"/>
                <a:ea typeface="Calibri" panose="020F0502020204030204" pitchFamily="34" charset="0"/>
              </a:rPr>
            </a:br>
            <a:r>
              <a:rPr lang="en-US" sz="1000" spc="-10" dirty="0">
                <a:effectLst/>
                <a:latin typeface="Calibri" panose="020F0502020204030204" pitchFamily="34" charset="0"/>
                <a:ea typeface="Calibri" panose="020F0502020204030204" pitchFamily="34" charset="0"/>
              </a:rPr>
              <a:t>Who is my primary contact person? Is he or she a representative of an investment adviser or a broker-dealer? Who can I talk to if I have concerns about how this?</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95115" y="383895"/>
            <a:ext cx="3423285" cy="476884"/>
          </a:xfrm>
          <a:prstGeom prst="rect">
            <a:avLst/>
          </a:prstGeom>
        </p:spPr>
        <p:txBody>
          <a:bodyPr vert="horz" wrap="square" lIns="0" tIns="24765" rIns="0" bIns="0" rtlCol="0">
            <a:spAutoFit/>
          </a:bodyPr>
          <a:lstStyle/>
          <a:p>
            <a:pPr marR="5080" algn="r">
              <a:lnSpc>
                <a:spcPct val="100000"/>
              </a:lnSpc>
              <a:spcBef>
                <a:spcPts val="195"/>
              </a:spcBef>
            </a:pPr>
            <a:r>
              <a:rPr sz="1400" spc="35" dirty="0">
                <a:solidFill>
                  <a:srgbClr val="3B526B"/>
                </a:solidFill>
                <a:latin typeface="Times New Roman"/>
                <a:cs typeface="Times New Roman"/>
              </a:rPr>
              <a:t>CUSTOMER</a:t>
            </a:r>
            <a:r>
              <a:rPr sz="1400" spc="90" dirty="0">
                <a:solidFill>
                  <a:srgbClr val="3B526B"/>
                </a:solidFill>
                <a:latin typeface="Times New Roman"/>
                <a:cs typeface="Times New Roman"/>
              </a:rPr>
              <a:t> </a:t>
            </a:r>
            <a:r>
              <a:rPr sz="1400" spc="25" dirty="0">
                <a:solidFill>
                  <a:srgbClr val="3B526B"/>
                </a:solidFill>
                <a:latin typeface="Times New Roman"/>
                <a:cs typeface="Times New Roman"/>
              </a:rPr>
              <a:t>RELATIONSHIP</a:t>
            </a:r>
            <a:r>
              <a:rPr sz="1400" spc="90" dirty="0">
                <a:solidFill>
                  <a:srgbClr val="3B526B"/>
                </a:solidFill>
                <a:latin typeface="Times New Roman"/>
                <a:cs typeface="Times New Roman"/>
              </a:rPr>
              <a:t> </a:t>
            </a:r>
            <a:r>
              <a:rPr sz="1400" spc="30" dirty="0">
                <a:solidFill>
                  <a:srgbClr val="3B526B"/>
                </a:solidFill>
                <a:latin typeface="Times New Roman"/>
                <a:cs typeface="Times New Roman"/>
              </a:rPr>
              <a:t>SUMMARY</a:t>
            </a:r>
            <a:endParaRPr sz="1400">
              <a:latin typeface="Times New Roman"/>
              <a:cs typeface="Times New Roman"/>
            </a:endParaRPr>
          </a:p>
          <a:p>
            <a:pPr marR="10795" algn="r">
              <a:lnSpc>
                <a:spcPct val="100000"/>
              </a:lnSpc>
              <a:spcBef>
                <a:spcPts val="95"/>
              </a:spcBef>
            </a:pPr>
            <a:r>
              <a:rPr sz="1400" spc="50" dirty="0">
                <a:solidFill>
                  <a:srgbClr val="3B526B"/>
                </a:solidFill>
                <a:latin typeface="Times New Roman"/>
                <a:cs typeface="Times New Roman"/>
              </a:rPr>
              <a:t>(FORM</a:t>
            </a:r>
            <a:r>
              <a:rPr sz="1400" spc="10" dirty="0">
                <a:solidFill>
                  <a:srgbClr val="3B526B"/>
                </a:solidFill>
                <a:latin typeface="Times New Roman"/>
                <a:cs typeface="Times New Roman"/>
              </a:rPr>
              <a:t> </a:t>
            </a:r>
            <a:r>
              <a:rPr sz="1400" spc="35" dirty="0">
                <a:solidFill>
                  <a:srgbClr val="3B526B"/>
                </a:solidFill>
                <a:latin typeface="Times New Roman"/>
                <a:cs typeface="Times New Roman"/>
              </a:rPr>
              <a:t>CRS)</a:t>
            </a:r>
            <a:endParaRPr sz="1400">
              <a:latin typeface="Times New Roman"/>
              <a:cs typeface="Times New Roman"/>
            </a:endParaRPr>
          </a:p>
        </p:txBody>
      </p:sp>
      <p:pic>
        <p:nvPicPr>
          <p:cNvPr id="3" name="object 3"/>
          <p:cNvPicPr/>
          <p:nvPr/>
        </p:nvPicPr>
        <p:blipFill>
          <a:blip r:embed="rId2" cstate="print"/>
          <a:stretch>
            <a:fillRect/>
          </a:stretch>
        </p:blipFill>
        <p:spPr>
          <a:xfrm>
            <a:off x="242094" y="281334"/>
            <a:ext cx="2540508" cy="539496"/>
          </a:xfrm>
          <a:prstGeom prst="rect">
            <a:avLst/>
          </a:prstGeom>
        </p:spPr>
      </p:pic>
      <p:sp>
        <p:nvSpPr>
          <p:cNvPr id="4" name="object 4"/>
          <p:cNvSpPr/>
          <p:nvPr/>
        </p:nvSpPr>
        <p:spPr>
          <a:xfrm>
            <a:off x="6391275" y="6748018"/>
            <a:ext cx="32384" cy="7620"/>
          </a:xfrm>
          <a:custGeom>
            <a:avLst/>
            <a:gdLst/>
            <a:ahLst/>
            <a:cxnLst/>
            <a:rect l="l" t="t" r="r" b="b"/>
            <a:pathLst>
              <a:path w="32385" h="7620">
                <a:moveTo>
                  <a:pt x="32003" y="0"/>
                </a:moveTo>
                <a:lnTo>
                  <a:pt x="0" y="0"/>
                </a:lnTo>
                <a:lnTo>
                  <a:pt x="0" y="7619"/>
                </a:lnTo>
                <a:lnTo>
                  <a:pt x="32003" y="7619"/>
                </a:lnTo>
                <a:lnTo>
                  <a:pt x="32003" y="0"/>
                </a:lnTo>
                <a:close/>
              </a:path>
            </a:pathLst>
          </a:custGeom>
          <a:solidFill>
            <a:srgbClr val="000000"/>
          </a:solidFill>
        </p:spPr>
        <p:txBody>
          <a:bodyPr wrap="square" lIns="0" tIns="0" rIns="0" bIns="0" rtlCol="0"/>
          <a:lstStyle/>
          <a:p>
            <a:endParaRPr/>
          </a:p>
        </p:txBody>
      </p:sp>
      <p:sp>
        <p:nvSpPr>
          <p:cNvPr id="12" name="TextBox 11">
            <a:extLst>
              <a:ext uri="{FF2B5EF4-FFF2-40B4-BE49-F238E27FC236}">
                <a16:creationId xmlns:a16="http://schemas.microsoft.com/office/drawing/2014/main" id="{D7150262-D55E-45EA-8DED-2AC053C1E9B6}"/>
              </a:ext>
            </a:extLst>
          </p:cNvPr>
          <p:cNvSpPr txBox="1"/>
          <p:nvPr/>
        </p:nvSpPr>
        <p:spPr>
          <a:xfrm>
            <a:off x="159657" y="9215390"/>
            <a:ext cx="7216399" cy="861774"/>
          </a:xfrm>
          <a:prstGeom prst="rect">
            <a:avLst/>
          </a:prstGeom>
          <a:noFill/>
        </p:spPr>
        <p:txBody>
          <a:bodyPr wrap="none" rtlCol="0">
            <a:spAutoFit/>
          </a:bodyPr>
          <a:lstStyle/>
          <a:p>
            <a:pPr>
              <a:lnSpc>
                <a:spcPct val="100000"/>
              </a:lnSpc>
              <a:spcBef>
                <a:spcPts val="10"/>
              </a:spcBef>
            </a:pPr>
            <a:endParaRPr lang="en-US" sz="1200" dirty="0">
              <a:latin typeface="Calibri"/>
              <a:cs typeface="Calibri"/>
            </a:endParaRPr>
          </a:p>
          <a:p>
            <a:pPr marL="3088005" marR="624205" indent="-1965325">
              <a:lnSpc>
                <a:spcPct val="100000"/>
              </a:lnSpc>
              <a:spcBef>
                <a:spcPts val="5"/>
              </a:spcBef>
            </a:pPr>
            <a:r>
              <a:rPr lang="en-US" sz="1000" spc="-5" dirty="0">
                <a:solidFill>
                  <a:srgbClr val="3B526B"/>
                </a:solidFill>
                <a:latin typeface="Times New Roman"/>
                <a:cs typeface="Times New Roman"/>
              </a:rPr>
              <a:t>Principal</a:t>
            </a:r>
            <a:r>
              <a:rPr lang="en-US" sz="1000" spc="5" dirty="0">
                <a:solidFill>
                  <a:srgbClr val="3B526B"/>
                </a:solidFill>
                <a:latin typeface="Times New Roman"/>
                <a:cs typeface="Times New Roman"/>
              </a:rPr>
              <a:t> </a:t>
            </a:r>
            <a:r>
              <a:rPr lang="en-US" sz="1000" spc="-5" dirty="0">
                <a:solidFill>
                  <a:srgbClr val="3B526B"/>
                </a:solidFill>
                <a:latin typeface="Times New Roman"/>
                <a:cs typeface="Times New Roman"/>
              </a:rPr>
              <a:t>Street</a:t>
            </a:r>
            <a:r>
              <a:rPr lang="en-US" sz="1000" spc="5" dirty="0">
                <a:solidFill>
                  <a:srgbClr val="3B526B"/>
                </a:solidFill>
                <a:latin typeface="Times New Roman"/>
                <a:cs typeface="Times New Roman"/>
              </a:rPr>
              <a:t> </a:t>
            </a:r>
            <a:r>
              <a:rPr lang="en-US" sz="1000" spc="-5" dirty="0">
                <a:solidFill>
                  <a:srgbClr val="3B526B"/>
                </a:solidFill>
                <a:latin typeface="Times New Roman"/>
                <a:cs typeface="Times New Roman"/>
              </a:rPr>
              <a:t>Partners,</a:t>
            </a:r>
            <a:r>
              <a:rPr lang="en-US" sz="1000" spc="20" dirty="0">
                <a:solidFill>
                  <a:srgbClr val="3B526B"/>
                </a:solidFill>
                <a:latin typeface="Times New Roman"/>
                <a:cs typeface="Times New Roman"/>
              </a:rPr>
              <a:t> </a:t>
            </a:r>
            <a:r>
              <a:rPr lang="en-US" sz="1000" spc="-5" dirty="0">
                <a:solidFill>
                  <a:srgbClr val="3B526B"/>
                </a:solidFill>
                <a:latin typeface="Times New Roman"/>
                <a:cs typeface="Times New Roman"/>
              </a:rPr>
              <a:t>LLC</a:t>
            </a:r>
            <a:r>
              <a:rPr lang="en-US" sz="1000" dirty="0">
                <a:solidFill>
                  <a:srgbClr val="3B526B"/>
                </a:solidFill>
                <a:latin typeface="Times New Roman"/>
                <a:cs typeface="Times New Roman"/>
              </a:rPr>
              <a:t> </a:t>
            </a:r>
            <a:r>
              <a:rPr lang="en-US" sz="1000" spc="-5" dirty="0">
                <a:solidFill>
                  <a:srgbClr val="3B526B"/>
                </a:solidFill>
                <a:latin typeface="Times New Roman"/>
                <a:cs typeface="Times New Roman"/>
              </a:rPr>
              <a:t>|</a:t>
            </a:r>
            <a:r>
              <a:rPr lang="en-US" sz="1000" spc="5" dirty="0">
                <a:solidFill>
                  <a:srgbClr val="3B526B"/>
                </a:solidFill>
                <a:latin typeface="Times New Roman"/>
                <a:cs typeface="Times New Roman"/>
              </a:rPr>
              <a:t> </a:t>
            </a:r>
            <a:r>
              <a:rPr lang="en-US" sz="1000" dirty="0">
                <a:solidFill>
                  <a:srgbClr val="3B526B"/>
                </a:solidFill>
                <a:latin typeface="Times New Roman"/>
                <a:cs typeface="Times New Roman"/>
              </a:rPr>
              <a:t>949 </a:t>
            </a:r>
            <a:r>
              <a:rPr lang="en-US" sz="1000" spc="-5" dirty="0">
                <a:solidFill>
                  <a:srgbClr val="3B526B"/>
                </a:solidFill>
                <a:latin typeface="Times New Roman"/>
                <a:cs typeface="Times New Roman"/>
              </a:rPr>
              <a:t>S.</a:t>
            </a:r>
            <a:r>
              <a:rPr lang="en-US" sz="1000" dirty="0">
                <a:solidFill>
                  <a:srgbClr val="3B526B"/>
                </a:solidFill>
                <a:latin typeface="Times New Roman"/>
                <a:cs typeface="Times New Roman"/>
              </a:rPr>
              <a:t> </a:t>
            </a:r>
            <a:r>
              <a:rPr lang="en-US" sz="1000" spc="-10" dirty="0">
                <a:solidFill>
                  <a:srgbClr val="3B526B"/>
                </a:solidFill>
                <a:latin typeface="Times New Roman"/>
                <a:cs typeface="Times New Roman"/>
              </a:rPr>
              <a:t>Shady</a:t>
            </a:r>
            <a:r>
              <a:rPr lang="en-US" sz="1000" dirty="0">
                <a:solidFill>
                  <a:srgbClr val="3B526B"/>
                </a:solidFill>
                <a:latin typeface="Times New Roman"/>
                <a:cs typeface="Times New Roman"/>
              </a:rPr>
              <a:t> </a:t>
            </a:r>
            <a:r>
              <a:rPr lang="en-US" sz="1000" spc="-5" dirty="0">
                <a:solidFill>
                  <a:srgbClr val="3B526B"/>
                </a:solidFill>
                <a:latin typeface="Times New Roman"/>
                <a:cs typeface="Times New Roman"/>
              </a:rPr>
              <a:t>Grove</a:t>
            </a:r>
            <a:r>
              <a:rPr lang="en-US" sz="1000" spc="5" dirty="0">
                <a:solidFill>
                  <a:srgbClr val="3B526B"/>
                </a:solidFill>
                <a:latin typeface="Times New Roman"/>
                <a:cs typeface="Times New Roman"/>
              </a:rPr>
              <a:t> </a:t>
            </a:r>
            <a:r>
              <a:rPr lang="en-US" sz="1000" spc="-15" dirty="0">
                <a:solidFill>
                  <a:srgbClr val="3B526B"/>
                </a:solidFill>
                <a:latin typeface="Times New Roman"/>
                <a:cs typeface="Times New Roman"/>
              </a:rPr>
              <a:t>Rd,</a:t>
            </a:r>
            <a:r>
              <a:rPr lang="en-US" sz="1000" spc="10" dirty="0">
                <a:solidFill>
                  <a:srgbClr val="3B526B"/>
                </a:solidFill>
                <a:latin typeface="Times New Roman"/>
                <a:cs typeface="Times New Roman"/>
              </a:rPr>
              <a:t> </a:t>
            </a:r>
            <a:r>
              <a:rPr lang="en-US" sz="1000" spc="-10" dirty="0">
                <a:solidFill>
                  <a:srgbClr val="3B526B"/>
                </a:solidFill>
                <a:latin typeface="Times New Roman"/>
                <a:cs typeface="Times New Roman"/>
              </a:rPr>
              <a:t>Ste.</a:t>
            </a:r>
            <a:r>
              <a:rPr lang="en-US" sz="1000" spc="5" dirty="0">
                <a:solidFill>
                  <a:srgbClr val="3B526B"/>
                </a:solidFill>
                <a:latin typeface="Times New Roman"/>
                <a:cs typeface="Times New Roman"/>
              </a:rPr>
              <a:t> </a:t>
            </a:r>
            <a:r>
              <a:rPr lang="en-US" sz="1000" dirty="0">
                <a:solidFill>
                  <a:srgbClr val="3B526B"/>
                </a:solidFill>
                <a:latin typeface="Times New Roman"/>
                <a:cs typeface="Times New Roman"/>
              </a:rPr>
              <a:t>402 </a:t>
            </a:r>
            <a:r>
              <a:rPr lang="en-US" sz="1000" spc="-5" dirty="0">
                <a:solidFill>
                  <a:srgbClr val="3B526B"/>
                </a:solidFill>
                <a:latin typeface="Times New Roman"/>
                <a:cs typeface="Times New Roman"/>
              </a:rPr>
              <a:t>Memphis, TN</a:t>
            </a:r>
            <a:r>
              <a:rPr lang="en-US" sz="1000" spc="10" dirty="0">
                <a:solidFill>
                  <a:srgbClr val="3B526B"/>
                </a:solidFill>
                <a:latin typeface="Times New Roman"/>
                <a:cs typeface="Times New Roman"/>
              </a:rPr>
              <a:t> </a:t>
            </a:r>
            <a:r>
              <a:rPr lang="en-US" sz="1000" dirty="0">
                <a:solidFill>
                  <a:srgbClr val="3B526B"/>
                </a:solidFill>
                <a:latin typeface="Times New Roman"/>
                <a:cs typeface="Times New Roman"/>
              </a:rPr>
              <a:t>38120</a:t>
            </a:r>
            <a:r>
              <a:rPr lang="en-US" sz="1000" spc="40" dirty="0">
                <a:solidFill>
                  <a:srgbClr val="3B526B"/>
                </a:solidFill>
                <a:latin typeface="Times New Roman"/>
                <a:cs typeface="Times New Roman"/>
              </a:rPr>
              <a:t> </a:t>
            </a:r>
            <a:r>
              <a:rPr lang="en-US" sz="1000" spc="-5" dirty="0">
                <a:latin typeface="Times New Roman"/>
                <a:cs typeface="Times New Roman"/>
              </a:rPr>
              <a:t>|</a:t>
            </a:r>
            <a:r>
              <a:rPr lang="en-US" sz="1000" spc="15" dirty="0">
                <a:latin typeface="Times New Roman"/>
                <a:cs typeface="Times New Roman"/>
              </a:rPr>
              <a:t> </a:t>
            </a:r>
            <a:r>
              <a:rPr lang="en-US" sz="1000" dirty="0">
                <a:solidFill>
                  <a:srgbClr val="3B526B"/>
                </a:solidFill>
                <a:latin typeface="Times New Roman"/>
                <a:cs typeface="Times New Roman"/>
              </a:rPr>
              <a:t>844-678-6900 </a:t>
            </a:r>
            <a:r>
              <a:rPr lang="en-US" sz="1000" spc="-235" dirty="0">
                <a:solidFill>
                  <a:srgbClr val="3B526B"/>
                </a:solidFill>
                <a:latin typeface="Times New Roman"/>
                <a:cs typeface="Times New Roman"/>
              </a:rPr>
              <a:t> </a:t>
            </a:r>
            <a:br>
              <a:rPr lang="en-US" sz="1000" spc="-235" dirty="0">
                <a:solidFill>
                  <a:srgbClr val="3B526B"/>
                </a:solidFill>
                <a:latin typeface="Times New Roman"/>
                <a:cs typeface="Times New Roman"/>
              </a:rPr>
            </a:br>
            <a:r>
              <a:rPr lang="en-US" sz="1000" spc="-5" dirty="0">
                <a:solidFill>
                  <a:srgbClr val="3B526B"/>
                </a:solidFill>
                <a:latin typeface="Times New Roman"/>
                <a:cs typeface="Times New Roman"/>
                <a:hlinkClick r:id="rId3"/>
              </a:rPr>
              <a:t>www.principalstreet.com</a:t>
            </a:r>
            <a:endParaRPr lang="en-US" sz="1000" dirty="0">
              <a:latin typeface="Times New Roman"/>
              <a:cs typeface="Times New Roman"/>
            </a:endParaRPr>
          </a:p>
          <a:p>
            <a:endParaRPr lang="en-US" dirty="0"/>
          </a:p>
        </p:txBody>
      </p:sp>
      <p:graphicFrame>
        <p:nvGraphicFramePr>
          <p:cNvPr id="6" name="object 5">
            <a:extLst>
              <a:ext uri="{FF2B5EF4-FFF2-40B4-BE49-F238E27FC236}">
                <a16:creationId xmlns:a16="http://schemas.microsoft.com/office/drawing/2014/main" id="{24CE1B40-FA3D-0A40-5441-A399A33A4579}"/>
              </a:ext>
            </a:extLst>
          </p:cNvPr>
          <p:cNvGraphicFramePr>
            <a:graphicFrameLocks noGrp="1"/>
          </p:cNvGraphicFramePr>
          <p:nvPr>
            <p:extLst>
              <p:ext uri="{D42A27DB-BD31-4B8C-83A1-F6EECF244321}">
                <p14:modId xmlns:p14="http://schemas.microsoft.com/office/powerpoint/2010/main" val="291116324"/>
              </p:ext>
            </p:extLst>
          </p:nvPr>
        </p:nvGraphicFramePr>
        <p:xfrm>
          <a:off x="258144" y="1388138"/>
          <a:ext cx="7299262" cy="821662"/>
        </p:xfrm>
        <a:graphic>
          <a:graphicData uri="http://schemas.openxmlformats.org/drawingml/2006/table">
            <a:tbl>
              <a:tblPr firstRow="1" bandRow="1">
                <a:tableStyleId>{2D5ABB26-0587-4C30-8999-92F81FD0307C}</a:tableStyleId>
              </a:tblPr>
              <a:tblGrid>
                <a:gridCol w="1891506">
                  <a:extLst>
                    <a:ext uri="{9D8B030D-6E8A-4147-A177-3AD203B41FA5}">
                      <a16:colId xmlns:a16="http://schemas.microsoft.com/office/drawing/2014/main" val="20000"/>
                    </a:ext>
                  </a:extLst>
                </a:gridCol>
                <a:gridCol w="5407756">
                  <a:extLst>
                    <a:ext uri="{9D8B030D-6E8A-4147-A177-3AD203B41FA5}">
                      <a16:colId xmlns:a16="http://schemas.microsoft.com/office/drawing/2014/main" val="20001"/>
                    </a:ext>
                  </a:extLst>
                </a:gridCol>
              </a:tblGrid>
              <a:tr h="821662">
                <a:tc>
                  <a:txBody>
                    <a:bodyPr/>
                    <a:lstStyle/>
                    <a:p>
                      <a:pPr>
                        <a:lnSpc>
                          <a:spcPct val="100000"/>
                        </a:lnSpc>
                      </a:pPr>
                      <a:endParaRPr sz="1000" dirty="0">
                        <a:latin typeface="Times New Roman"/>
                        <a:cs typeface="Times New Roman"/>
                      </a:endParaRPr>
                    </a:p>
                  </a:txBody>
                  <a:tcPr marL="0" marR="0" marT="0"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marL="152400" marR="52705">
                        <a:lnSpc>
                          <a:spcPct val="100000"/>
                        </a:lnSpc>
                      </a:pPr>
                      <a:endParaRPr sz="1000" dirty="0">
                        <a:latin typeface="Calibri"/>
                        <a:cs typeface="Calibri"/>
                      </a:endParaRPr>
                    </a:p>
                  </a:txBody>
                  <a:tcPr marL="0" marR="0" marT="101600"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0"/>
                  </a:ext>
                </a:extLst>
              </a:tr>
            </a:tbl>
          </a:graphicData>
        </a:graphic>
      </p:graphicFrame>
      <p:sp>
        <p:nvSpPr>
          <p:cNvPr id="7" name="TextBox 6">
            <a:extLst>
              <a:ext uri="{FF2B5EF4-FFF2-40B4-BE49-F238E27FC236}">
                <a16:creationId xmlns:a16="http://schemas.microsoft.com/office/drawing/2014/main" id="{4E828A4A-F94A-0A36-9C8C-5156B2F8AB98}"/>
              </a:ext>
            </a:extLst>
          </p:cNvPr>
          <p:cNvSpPr txBox="1"/>
          <p:nvPr/>
        </p:nvSpPr>
        <p:spPr>
          <a:xfrm>
            <a:off x="2155175" y="1445026"/>
            <a:ext cx="5380656" cy="707886"/>
          </a:xfrm>
          <a:prstGeom prst="rect">
            <a:avLst/>
          </a:prstGeom>
          <a:noFill/>
        </p:spPr>
        <p:txBody>
          <a:bodyPr wrap="square" rtlCol="0">
            <a:spAutoFit/>
          </a:bodyPr>
          <a:lstStyle/>
          <a:p>
            <a:r>
              <a:rPr lang="en-US" sz="1000" dirty="0">
                <a:effectLst/>
                <a:latin typeface="Calibri" panose="020F0502020204030204" pitchFamily="34" charset="0"/>
                <a:ea typeface="Calibri" panose="020F0502020204030204" pitchFamily="34" charset="0"/>
              </a:rPr>
              <a:t>We updated the Form CRS to include hyperlinks to our ADV Part 2 brochure and the investor.gov/</a:t>
            </a:r>
            <a:r>
              <a:rPr lang="en-US" sz="1000" dirty="0" err="1">
                <a:effectLst/>
                <a:latin typeface="Calibri" panose="020F0502020204030204" pitchFamily="34" charset="0"/>
                <a:ea typeface="Calibri" panose="020F0502020204030204" pitchFamily="34" charset="0"/>
              </a:rPr>
              <a:t>crs</a:t>
            </a:r>
            <a:r>
              <a:rPr lang="en-US" sz="1000" dirty="0">
                <a:effectLst/>
                <a:latin typeface="Calibri" panose="020F0502020204030204" pitchFamily="34" charset="0"/>
                <a:ea typeface="Calibri" panose="020F0502020204030204" pitchFamily="34" charset="0"/>
              </a:rPr>
              <a:t> website. We also moved the conversation starters to the sections that each question applies to. We also removed some details regarding the referral programs we participate in. Finally, we added more bolds and background colors to emphasize areas to help clients when viewing the form.</a:t>
            </a:r>
            <a:endParaRPr lang="en-US" sz="1000" b="1" dirty="0"/>
          </a:p>
        </p:txBody>
      </p:sp>
      <p:sp>
        <p:nvSpPr>
          <p:cNvPr id="9" name="TextBox 8">
            <a:extLst>
              <a:ext uri="{FF2B5EF4-FFF2-40B4-BE49-F238E27FC236}">
                <a16:creationId xmlns:a16="http://schemas.microsoft.com/office/drawing/2014/main" id="{C9C5E3A6-BDFB-D7FB-2604-CE98BB193FE2}"/>
              </a:ext>
            </a:extLst>
          </p:cNvPr>
          <p:cNvSpPr txBox="1"/>
          <p:nvPr/>
        </p:nvSpPr>
        <p:spPr>
          <a:xfrm>
            <a:off x="2743200" y="1120265"/>
            <a:ext cx="4009661" cy="523220"/>
          </a:xfrm>
          <a:prstGeom prst="rect">
            <a:avLst/>
          </a:prstGeom>
          <a:noFill/>
        </p:spPr>
        <p:txBody>
          <a:bodyPr wrap="square" rtlCol="0">
            <a:spAutoFit/>
          </a:bodyPr>
          <a:lstStyle/>
          <a:p>
            <a:r>
              <a:rPr lang="en-US" sz="1000" b="1" dirty="0">
                <a:solidFill>
                  <a:schemeClr val="tx1"/>
                </a:solidFill>
                <a:effectLst/>
                <a:latin typeface="+mn-lt"/>
                <a:ea typeface="+mn-ea"/>
                <a:cs typeface="+mn-cs"/>
              </a:rPr>
              <a:t>Addendum of Changes to the ADV Part 3 Form CRS</a:t>
            </a:r>
            <a:endParaRPr lang="en-US" sz="1000" dirty="0">
              <a:solidFill>
                <a:schemeClr val="tx1"/>
              </a:solidFill>
              <a:effectLst/>
              <a:latin typeface="+mn-lt"/>
              <a:ea typeface="+mn-ea"/>
              <a:cs typeface="+mn-cs"/>
            </a:endParaRPr>
          </a:p>
          <a:p>
            <a:endParaRPr lang="en-US" dirty="0"/>
          </a:p>
        </p:txBody>
      </p:sp>
      <p:sp>
        <p:nvSpPr>
          <p:cNvPr id="13" name="TextBox 12">
            <a:extLst>
              <a:ext uri="{FF2B5EF4-FFF2-40B4-BE49-F238E27FC236}">
                <a16:creationId xmlns:a16="http://schemas.microsoft.com/office/drawing/2014/main" id="{318935F7-B25F-2976-4EC5-C18CF5136ED7}"/>
              </a:ext>
            </a:extLst>
          </p:cNvPr>
          <p:cNvSpPr txBox="1"/>
          <p:nvPr/>
        </p:nvSpPr>
        <p:spPr>
          <a:xfrm>
            <a:off x="350519" y="1493153"/>
            <a:ext cx="1783081" cy="400110"/>
          </a:xfrm>
          <a:prstGeom prst="rect">
            <a:avLst/>
          </a:prstGeom>
          <a:noFill/>
        </p:spPr>
        <p:txBody>
          <a:bodyPr wrap="square" rtlCol="0">
            <a:spAutoFit/>
          </a:bodyPr>
          <a:lstStyle/>
          <a:p>
            <a:r>
              <a:rPr lang="en-US" sz="1000" b="1" dirty="0">
                <a:effectLst/>
                <a:latin typeface="Calibri" panose="020F0502020204030204" pitchFamily="34" charset="0"/>
                <a:ea typeface="Calibri" panose="020F0502020204030204" pitchFamily="34" charset="0"/>
              </a:rPr>
              <a:t>Date of Change</a:t>
            </a:r>
          </a:p>
          <a:p>
            <a:r>
              <a:rPr lang="en-US" sz="1000" dirty="0">
                <a:effectLst/>
                <a:latin typeface="Calibri" panose="020F0502020204030204" pitchFamily="34" charset="0"/>
                <a:ea typeface="Calibri" panose="020F0502020204030204" pitchFamily="34" charset="0"/>
              </a:rPr>
              <a:t>March 2023</a:t>
            </a:r>
            <a:endParaRPr lang="en-US" sz="1000" dirty="0"/>
          </a:p>
        </p:txBody>
      </p:sp>
      <p:graphicFrame>
        <p:nvGraphicFramePr>
          <p:cNvPr id="18" name="object 5">
            <a:extLst>
              <a:ext uri="{FF2B5EF4-FFF2-40B4-BE49-F238E27FC236}">
                <a16:creationId xmlns:a16="http://schemas.microsoft.com/office/drawing/2014/main" id="{C240568C-540B-B598-7CAC-EAE5835403E4}"/>
              </a:ext>
            </a:extLst>
          </p:cNvPr>
          <p:cNvGraphicFramePr>
            <a:graphicFrameLocks noGrp="1"/>
          </p:cNvGraphicFramePr>
          <p:nvPr>
            <p:extLst>
              <p:ext uri="{D42A27DB-BD31-4B8C-83A1-F6EECF244321}">
                <p14:modId xmlns:p14="http://schemas.microsoft.com/office/powerpoint/2010/main" val="4278387308"/>
              </p:ext>
            </p:extLst>
          </p:nvPr>
        </p:nvGraphicFramePr>
        <p:xfrm>
          <a:off x="258144" y="2423560"/>
          <a:ext cx="7299262" cy="798802"/>
        </p:xfrm>
        <a:graphic>
          <a:graphicData uri="http://schemas.openxmlformats.org/drawingml/2006/table">
            <a:tbl>
              <a:tblPr firstRow="1" bandRow="1">
                <a:tableStyleId>{2D5ABB26-0587-4C30-8999-92F81FD0307C}</a:tableStyleId>
              </a:tblPr>
              <a:tblGrid>
                <a:gridCol w="1891506">
                  <a:extLst>
                    <a:ext uri="{9D8B030D-6E8A-4147-A177-3AD203B41FA5}">
                      <a16:colId xmlns:a16="http://schemas.microsoft.com/office/drawing/2014/main" val="20000"/>
                    </a:ext>
                  </a:extLst>
                </a:gridCol>
                <a:gridCol w="5407756">
                  <a:extLst>
                    <a:ext uri="{9D8B030D-6E8A-4147-A177-3AD203B41FA5}">
                      <a16:colId xmlns:a16="http://schemas.microsoft.com/office/drawing/2014/main" val="20001"/>
                    </a:ext>
                  </a:extLst>
                </a:gridCol>
              </a:tblGrid>
              <a:tr h="798802">
                <a:tc>
                  <a:txBody>
                    <a:bodyPr/>
                    <a:lstStyle/>
                    <a:p>
                      <a:pPr>
                        <a:lnSpc>
                          <a:spcPct val="100000"/>
                        </a:lnSpc>
                      </a:pPr>
                      <a:endParaRPr sz="1000" dirty="0">
                        <a:latin typeface="Times New Roman"/>
                        <a:cs typeface="Times New Roman"/>
                      </a:endParaRPr>
                    </a:p>
                  </a:txBody>
                  <a:tcPr marL="0" marR="0" marT="0" marB="0">
                    <a:lnL w="12700">
                      <a:solidFill>
                        <a:srgbClr val="1F282C"/>
                      </a:solidFill>
                      <a:prstDash val="solid"/>
                    </a:lnL>
                    <a:lnT w="12700">
                      <a:solidFill>
                        <a:srgbClr val="1F282C"/>
                      </a:solidFill>
                      <a:prstDash val="solid"/>
                    </a:lnT>
                    <a:lnB w="12700">
                      <a:solidFill>
                        <a:srgbClr val="1F282C"/>
                      </a:solidFill>
                      <a:prstDash val="solid"/>
                    </a:lnB>
                    <a:solidFill>
                      <a:srgbClr val="B1C2C9"/>
                    </a:solidFill>
                  </a:tcPr>
                </a:tc>
                <a:tc>
                  <a:txBody>
                    <a:bodyPr/>
                    <a:lstStyle/>
                    <a:p>
                      <a:pPr marL="152400" marR="52705">
                        <a:lnSpc>
                          <a:spcPct val="100000"/>
                        </a:lnSpc>
                      </a:pPr>
                      <a:endParaRPr sz="1000" dirty="0">
                        <a:latin typeface="Calibri"/>
                        <a:cs typeface="Calibri"/>
                      </a:endParaRPr>
                    </a:p>
                  </a:txBody>
                  <a:tcPr marL="0" marR="0" marT="101600" marB="0">
                    <a:lnR w="12700">
                      <a:solidFill>
                        <a:srgbClr val="1F282C"/>
                      </a:solidFill>
                      <a:prstDash val="solid"/>
                    </a:lnR>
                    <a:lnT w="12700">
                      <a:solidFill>
                        <a:srgbClr val="1F282C"/>
                      </a:solidFill>
                      <a:prstDash val="solid"/>
                    </a:lnT>
                    <a:lnB w="12700">
                      <a:solidFill>
                        <a:srgbClr val="1F282C"/>
                      </a:solidFill>
                      <a:prstDash val="solid"/>
                    </a:lnB>
                  </a:tcPr>
                </a:tc>
                <a:extLst>
                  <a:ext uri="{0D108BD9-81ED-4DB2-BD59-A6C34878D82A}">
                    <a16:rowId xmlns:a16="http://schemas.microsoft.com/office/drawing/2014/main" val="10000"/>
                  </a:ext>
                </a:extLst>
              </a:tr>
            </a:tbl>
          </a:graphicData>
        </a:graphic>
      </p:graphicFrame>
      <p:sp>
        <p:nvSpPr>
          <p:cNvPr id="19" name="TextBox 18">
            <a:extLst>
              <a:ext uri="{FF2B5EF4-FFF2-40B4-BE49-F238E27FC236}">
                <a16:creationId xmlns:a16="http://schemas.microsoft.com/office/drawing/2014/main" id="{0B7253D3-A9E6-3269-B205-4ABBD29DD82D}"/>
              </a:ext>
            </a:extLst>
          </p:cNvPr>
          <p:cNvSpPr txBox="1"/>
          <p:nvPr/>
        </p:nvSpPr>
        <p:spPr>
          <a:xfrm>
            <a:off x="159657" y="2480449"/>
            <a:ext cx="7376174" cy="689420"/>
          </a:xfrm>
          <a:prstGeom prst="rect">
            <a:avLst/>
          </a:prstGeom>
          <a:noFill/>
        </p:spPr>
        <p:txBody>
          <a:bodyPr wrap="square" rtlCol="0">
            <a:spAutoFit/>
          </a:bodyPr>
          <a:lstStyle/>
          <a:p>
            <a:pPr marL="2000250" marR="102235" algn="just">
              <a:lnSpc>
                <a:spcPct val="97000"/>
              </a:lnSpc>
              <a:spcBef>
                <a:spcPts val="760"/>
              </a:spcBef>
              <a:spcAft>
                <a:spcPts val="0"/>
              </a:spcAft>
            </a:pPr>
            <a:r>
              <a:rPr lang="en-US" sz="1000" dirty="0">
                <a:latin typeface="Calibri" panose="020F0502020204030204" pitchFamily="34" charset="0"/>
              </a:rPr>
              <a:t>We updated the Form CRS to include restrictions on client accounts and monitoring of accounts. We removed duplicate information and information not required to be included under the instructions. We also updated the fee section to address the two different ways that fees may be calculated.</a:t>
            </a:r>
          </a:p>
        </p:txBody>
      </p:sp>
      <p:sp>
        <p:nvSpPr>
          <p:cNvPr id="20" name="TextBox 19">
            <a:extLst>
              <a:ext uri="{FF2B5EF4-FFF2-40B4-BE49-F238E27FC236}">
                <a16:creationId xmlns:a16="http://schemas.microsoft.com/office/drawing/2014/main" id="{0D509823-E6C8-5CD1-3DF1-46A72D40DAA5}"/>
              </a:ext>
            </a:extLst>
          </p:cNvPr>
          <p:cNvSpPr txBox="1"/>
          <p:nvPr/>
        </p:nvSpPr>
        <p:spPr>
          <a:xfrm>
            <a:off x="350519" y="2528576"/>
            <a:ext cx="1783081" cy="400110"/>
          </a:xfrm>
          <a:prstGeom prst="rect">
            <a:avLst/>
          </a:prstGeom>
          <a:noFill/>
        </p:spPr>
        <p:txBody>
          <a:bodyPr wrap="square" rtlCol="0">
            <a:spAutoFit/>
          </a:bodyPr>
          <a:lstStyle/>
          <a:p>
            <a:r>
              <a:rPr lang="en-US" sz="1000" b="1" dirty="0">
                <a:effectLst/>
                <a:latin typeface="Calibri" panose="020F0502020204030204" pitchFamily="34" charset="0"/>
                <a:ea typeface="Calibri" panose="020F0502020204030204" pitchFamily="34" charset="0"/>
              </a:rPr>
              <a:t>Date of Change</a:t>
            </a:r>
          </a:p>
          <a:p>
            <a:r>
              <a:rPr lang="en-US" sz="1000" dirty="0">
                <a:effectLst/>
                <a:latin typeface="Calibri" panose="020F0502020204030204" pitchFamily="34" charset="0"/>
                <a:ea typeface="Calibri" panose="020F0502020204030204" pitchFamily="34" charset="0"/>
              </a:rPr>
              <a:t>March 2024</a:t>
            </a:r>
            <a:endParaRPr lang="en-US" sz="1000" dirty="0"/>
          </a:p>
        </p:txBody>
      </p:sp>
    </p:spTree>
    <p:extLst>
      <p:ext uri="{BB962C8B-B14F-4D97-AF65-F5344CB8AC3E}">
        <p14:creationId xmlns:p14="http://schemas.microsoft.com/office/powerpoint/2010/main" val="2956198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1298</TotalTime>
  <Words>1531</Words>
  <Application>Microsoft Office PowerPoint</Application>
  <PresentationFormat>Custom</PresentationFormat>
  <Paragraphs>77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Sanders</dc:creator>
  <cp:lastModifiedBy>Morgan Sanders</cp:lastModifiedBy>
  <cp:revision>11</cp:revision>
  <dcterms:created xsi:type="dcterms:W3CDTF">2021-03-29T15:20:50Z</dcterms:created>
  <dcterms:modified xsi:type="dcterms:W3CDTF">2024-02-13T17:05:38Z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2020-07-01T00:00:00Z</vt:filetime>
  </property>
  <property fmtid="{D5CDD505-2E9C-101B-9397-08002B2CF9AE}" pid="3" name="Creator">
    <vt:lpwstr>Microsoft® PowerPoint® for Microsoft 365</vt:lpwstr>
  </property>
  <property fmtid="{D5CDD505-2E9C-101B-9397-08002B2CF9AE}" pid="4" name="LastSaved">
    <vt:filetime>2021-03-29T00:00:00Z</vt:filetime>
  </property>
</Properties>
</file>